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3"/>
  </p:notesMasterIdLst>
  <p:sldIdLst>
    <p:sldId id="256" r:id="rId2"/>
    <p:sldId id="257" r:id="rId3"/>
    <p:sldId id="258" r:id="rId4"/>
    <p:sldId id="259" r:id="rId5"/>
    <p:sldId id="260" r:id="rId6"/>
    <p:sldId id="261" r:id="rId7"/>
    <p:sldId id="344" r:id="rId8"/>
    <p:sldId id="345" r:id="rId9"/>
    <p:sldId id="267" r:id="rId10"/>
    <p:sldId id="269" r:id="rId11"/>
    <p:sldId id="268" r:id="rId12"/>
    <p:sldId id="271" r:id="rId13"/>
    <p:sldId id="347" r:id="rId14"/>
    <p:sldId id="346" r:id="rId15"/>
    <p:sldId id="273" r:id="rId16"/>
    <p:sldId id="274" r:id="rId17"/>
    <p:sldId id="275" r:id="rId18"/>
    <p:sldId id="277" r:id="rId19"/>
    <p:sldId id="373" r:id="rId20"/>
    <p:sldId id="372" r:id="rId21"/>
    <p:sldId id="278" r:id="rId22"/>
    <p:sldId id="279" r:id="rId23"/>
    <p:sldId id="280" r:id="rId24"/>
    <p:sldId id="281" r:id="rId25"/>
    <p:sldId id="282" r:id="rId26"/>
    <p:sldId id="283" r:id="rId27"/>
    <p:sldId id="360" r:id="rId28"/>
    <p:sldId id="361" r:id="rId29"/>
    <p:sldId id="362" r:id="rId30"/>
    <p:sldId id="363" r:id="rId31"/>
    <p:sldId id="364" r:id="rId32"/>
    <p:sldId id="365" r:id="rId33"/>
    <p:sldId id="366" r:id="rId34"/>
    <p:sldId id="367" r:id="rId35"/>
    <p:sldId id="368" r:id="rId36"/>
    <p:sldId id="369" r:id="rId37"/>
    <p:sldId id="370" r:id="rId38"/>
    <p:sldId id="371" r:id="rId39"/>
    <p:sldId id="286" r:id="rId40"/>
    <p:sldId id="287" r:id="rId41"/>
    <p:sldId id="288" r:id="rId42"/>
    <p:sldId id="289" r:id="rId43"/>
    <p:sldId id="290" r:id="rId44"/>
    <p:sldId id="291" r:id="rId45"/>
    <p:sldId id="292" r:id="rId46"/>
    <p:sldId id="293" r:id="rId47"/>
    <p:sldId id="294" r:id="rId48"/>
    <p:sldId id="295" r:id="rId49"/>
    <p:sldId id="296" r:id="rId50"/>
    <p:sldId id="348" r:id="rId51"/>
    <p:sldId id="352" r:id="rId52"/>
    <p:sldId id="353" r:id="rId53"/>
    <p:sldId id="356" r:id="rId54"/>
    <p:sldId id="297" r:id="rId55"/>
    <p:sldId id="358" r:id="rId56"/>
    <p:sldId id="298" r:id="rId57"/>
    <p:sldId id="359"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Lst>
  <p:sldSz cx="18288000" cy="10287000"/>
  <p:notesSz cx="6858000" cy="9144000"/>
  <p:embeddedFontLst>
    <p:embeddedFont>
      <p:font typeface="Calibri" panose="020F0502020204030204" pitchFamily="34" charset="0"/>
      <p:regular r:id="rId74"/>
      <p:bold r:id="rId75"/>
      <p:italic r:id="rId76"/>
      <p:boldItalic r:id="rId77"/>
    </p:embeddedFont>
    <p:embeddedFont>
      <p:font typeface="Canva Sans Italics" panose="020B0604020202020204" charset="0"/>
      <p:regular r:id="rId78"/>
    </p:embeddedFont>
    <p:embeddedFont>
      <p:font typeface="Arial Unicode MS" panose="020B0604020202020204" pitchFamily="34" charset="-128"/>
      <p:regular r:id="rId79"/>
    </p:embeddedFont>
    <p:embeddedFont>
      <p:font typeface="Canva Sans Bold" panose="020B0604020202020204" charset="0"/>
      <p:regular r:id="rId80"/>
    </p:embeddedFont>
    <p:embeddedFont>
      <p:font typeface="Canva Sans" panose="020B0604020202020204" charset="0"/>
      <p:regular r:id="rId81"/>
    </p:embeddedFont>
    <p:embeddedFont>
      <p:font typeface="Franklin Gothic Medium Cond" panose="020B0606030402020204" pitchFamily="34" charset="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22" autoAdjust="0"/>
    <p:restoredTop sz="88717" autoAdjust="0"/>
  </p:normalViewPr>
  <p:slideViewPr>
    <p:cSldViewPr>
      <p:cViewPr varScale="1">
        <p:scale>
          <a:sx n="52" d="100"/>
          <a:sy n="52" d="100"/>
        </p:scale>
        <p:origin x="35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9.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47DFF-1162-4FD1-AEBF-FC719CE56B70}" type="datetimeFigureOut">
              <a:rPr lang="en-US" smtClean="0"/>
              <a:t>8/13/2023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DB75A-79E3-4BAA-A15C-A26006709027}" type="slidenum">
              <a:rPr lang="en-US" smtClean="0"/>
              <a:t>‹#›</a:t>
            </a:fld>
            <a:endParaRPr lang="en-US"/>
          </a:p>
        </p:txBody>
      </p:sp>
    </p:spTree>
    <p:extLst>
      <p:ext uri="{BB962C8B-B14F-4D97-AF65-F5344CB8AC3E}">
        <p14:creationId xmlns:p14="http://schemas.microsoft.com/office/powerpoint/2010/main" val="4266364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2"/>
                </a:solidFill>
                <a:effectLst/>
                <a:latin typeface="+mn-lt"/>
                <a:ea typeface="+mn-ea"/>
                <a:cs typeface="+mn-cs"/>
              </a:rPr>
              <a:t>First, what is AI? AI is the ability of a machine to display human-like capabilities. There are two modes of AI. First is the narrow or weak AI. These are designed for a specific task like playing chess or spam filtering. Then there is the so-called general o strong AI where the machine can really demonstrate a level human-like cognitive abilities like </a:t>
            </a:r>
            <a:r>
              <a:rPr lang="en-US" sz="1200" b="1" kern="1200" dirty="0" smtClean="0">
                <a:solidFill>
                  <a:schemeClr val="tx2"/>
                </a:solidFill>
                <a:effectLst/>
                <a:latin typeface="+mn-lt"/>
                <a:ea typeface="+mn-ea"/>
                <a:cs typeface="+mn-cs"/>
              </a:rPr>
              <a:t>reasoning</a:t>
            </a:r>
            <a:r>
              <a:rPr lang="en-US" sz="1200" kern="1200" dirty="0" smtClean="0">
                <a:solidFill>
                  <a:schemeClr val="tx2"/>
                </a:solidFill>
                <a:effectLst/>
                <a:latin typeface="+mn-lt"/>
                <a:ea typeface="+mn-ea"/>
                <a:cs typeface="+mn-cs"/>
              </a:rPr>
              <a:t>, </a:t>
            </a:r>
            <a:r>
              <a:rPr lang="en-US" sz="1200" b="1" kern="1200" dirty="0" smtClean="0">
                <a:solidFill>
                  <a:schemeClr val="tx2"/>
                </a:solidFill>
                <a:effectLst/>
                <a:latin typeface="+mn-lt"/>
                <a:ea typeface="+mn-ea"/>
                <a:cs typeface="+mn-cs"/>
              </a:rPr>
              <a:t>learning</a:t>
            </a:r>
            <a:r>
              <a:rPr lang="en-US" sz="1200" kern="1200" dirty="0" smtClean="0">
                <a:solidFill>
                  <a:schemeClr val="tx2"/>
                </a:solidFill>
                <a:effectLst/>
                <a:latin typeface="+mn-lt"/>
                <a:ea typeface="+mn-ea"/>
                <a:cs typeface="+mn-cs"/>
              </a:rPr>
              <a:t>, </a:t>
            </a:r>
            <a:r>
              <a:rPr lang="en-US" sz="1200" b="1" kern="1200" dirty="0" smtClean="0">
                <a:solidFill>
                  <a:schemeClr val="tx2"/>
                </a:solidFill>
                <a:effectLst/>
                <a:latin typeface="+mn-lt"/>
                <a:ea typeface="+mn-ea"/>
                <a:cs typeface="+mn-cs"/>
              </a:rPr>
              <a:t>planning</a:t>
            </a:r>
            <a:r>
              <a:rPr lang="en-US" sz="1200" kern="1200" dirty="0" smtClean="0">
                <a:solidFill>
                  <a:schemeClr val="tx2"/>
                </a:solidFill>
                <a:effectLst/>
                <a:latin typeface="+mn-lt"/>
                <a:ea typeface="+mn-ea"/>
                <a:cs typeface="+mn-cs"/>
              </a:rPr>
              <a:t> and even </a:t>
            </a:r>
            <a:r>
              <a:rPr lang="en-US" sz="1200" b="1" kern="1200" dirty="0" smtClean="0">
                <a:solidFill>
                  <a:schemeClr val="tx2"/>
                </a:solidFill>
                <a:effectLst/>
                <a:latin typeface="+mn-lt"/>
                <a:ea typeface="+mn-ea"/>
                <a:cs typeface="+mn-cs"/>
              </a:rPr>
              <a:t>creativity</a:t>
            </a:r>
            <a:r>
              <a:rPr lang="en-US" sz="1200" kern="1200" dirty="0" smtClean="0">
                <a:solidFill>
                  <a:schemeClr val="tx2"/>
                </a:solidFill>
                <a:effectLst/>
                <a:latin typeface="+mn-lt"/>
                <a:ea typeface="+mn-ea"/>
                <a:cs typeface="+mn-cs"/>
              </a:rPr>
              <a:t>. This latter AI is the one that we are deeply concerned with.</a:t>
            </a:r>
          </a:p>
          <a:p>
            <a:endParaRPr lang="en-US" dirty="0"/>
          </a:p>
        </p:txBody>
      </p:sp>
      <p:sp>
        <p:nvSpPr>
          <p:cNvPr id="4" name="Slide Number Placeholder 3"/>
          <p:cNvSpPr>
            <a:spLocks noGrp="1"/>
          </p:cNvSpPr>
          <p:nvPr>
            <p:ph type="sldNum" sz="quarter" idx="10"/>
          </p:nvPr>
        </p:nvSpPr>
        <p:spPr/>
        <p:txBody>
          <a:bodyPr/>
          <a:lstStyle/>
          <a:p>
            <a:fld id="{9D6C2D1C-73CE-4C16-AC4F-8A7AFC2C45A4}" type="slidenum">
              <a:rPr lang="en-PH" smtClean="0"/>
              <a:t>7</a:t>
            </a:fld>
            <a:endParaRPr lang="en-PH"/>
          </a:p>
        </p:txBody>
      </p:sp>
    </p:spTree>
    <p:extLst>
      <p:ext uri="{BB962C8B-B14F-4D97-AF65-F5344CB8AC3E}">
        <p14:creationId xmlns:p14="http://schemas.microsoft.com/office/powerpoint/2010/main" val="2775465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CDF5DC-9066-436D-9E5E-E241F89093FC}" type="slidenum">
              <a:rPr lang="en-US" altLang="en-US"/>
              <a:pPr/>
              <a:t>30</a:t>
            </a:fld>
            <a:endParaRPr lang="en-US" alt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lang="en-PH" altLang="en-US"/>
              <a:t>It is also important for students to realize how a particular technology can benefit the lives of many people and society in general. </a:t>
            </a:r>
            <a:endParaRPr lang="en-US" altLang="en-US"/>
          </a:p>
        </p:txBody>
      </p:sp>
    </p:spTree>
    <p:extLst>
      <p:ext uri="{BB962C8B-B14F-4D97-AF65-F5344CB8AC3E}">
        <p14:creationId xmlns:p14="http://schemas.microsoft.com/office/powerpoint/2010/main" val="1820115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F2B2E-29AC-4309-920B-306F07447B83}" type="slidenum">
              <a:rPr lang="en-US" altLang="en-US"/>
              <a:pPr/>
              <a:t>36</a:t>
            </a:fld>
            <a:endParaRPr lang="en-US" alt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altLang="en-US"/>
              <a:t>It is important to understand the reason for such lack of interest. The disinterest of the students can be traced on their fear of NLP.</a:t>
            </a:r>
          </a:p>
          <a:p>
            <a:r>
              <a:rPr lang="en-US" altLang="en-US"/>
              <a:t>I feel and think that all these fears are mainly based on the misunderstanding of what the concept of nlp research is all about.</a:t>
            </a:r>
          </a:p>
          <a:p>
            <a:endParaRPr lang="en-US" altLang="en-US"/>
          </a:p>
          <a:p>
            <a:r>
              <a:rPr lang="en-US" altLang="en-US"/>
              <a:t>What we need are champions to take the lead and help establish the initial communication channels in HEIs, then we</a:t>
            </a:r>
          </a:p>
          <a:p>
            <a:r>
              <a:rPr lang="en-US" altLang="en-US"/>
              <a:t>need to setup a much broader collaboration between these champions</a:t>
            </a:r>
          </a:p>
          <a:p>
            <a:endParaRPr lang="en-US" altLang="en-US"/>
          </a:p>
          <a:p>
            <a:r>
              <a:rPr lang="en-US" altLang="en-US"/>
              <a:t>We also need to setup facilities that will aid in consolidating research and development activities.</a:t>
            </a:r>
          </a:p>
          <a:p>
            <a:endParaRPr lang="en-US" altLang="en-US"/>
          </a:p>
          <a:p>
            <a:endParaRPr lang="en-US" altLang="en-US"/>
          </a:p>
        </p:txBody>
      </p:sp>
    </p:spTree>
    <p:extLst>
      <p:ext uri="{BB962C8B-B14F-4D97-AF65-F5344CB8AC3E}">
        <p14:creationId xmlns:p14="http://schemas.microsoft.com/office/powerpoint/2010/main" val="406125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F2B2E-29AC-4309-920B-306F07447B83}" type="slidenum">
              <a:rPr lang="en-US" altLang="en-US"/>
              <a:pPr/>
              <a:t>37</a:t>
            </a:fld>
            <a:endParaRPr lang="en-US" alt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altLang="en-US"/>
              <a:t>It is important to understand the reason for such lack of interest. The disinterest of the students can be traced on their fear of NLP.</a:t>
            </a:r>
          </a:p>
          <a:p>
            <a:r>
              <a:rPr lang="en-US" altLang="en-US"/>
              <a:t>I feel and think that all these fears are mainly based on the misunderstanding of what the concept of nlp research is all about.</a:t>
            </a:r>
          </a:p>
          <a:p>
            <a:endParaRPr lang="en-US" altLang="en-US"/>
          </a:p>
          <a:p>
            <a:r>
              <a:rPr lang="en-US" altLang="en-US"/>
              <a:t>What we need are champions to take the lead and help establish the initial communication channels in HEIs, then we</a:t>
            </a:r>
          </a:p>
          <a:p>
            <a:r>
              <a:rPr lang="en-US" altLang="en-US"/>
              <a:t>need to setup a much broader collaboration between these champions</a:t>
            </a:r>
          </a:p>
          <a:p>
            <a:endParaRPr lang="en-US" altLang="en-US"/>
          </a:p>
          <a:p>
            <a:r>
              <a:rPr lang="en-US" altLang="en-US"/>
              <a:t>We also need to setup facilities that will aid in consolidating research and development activities.</a:t>
            </a:r>
          </a:p>
          <a:p>
            <a:endParaRPr lang="en-US" altLang="en-US"/>
          </a:p>
          <a:p>
            <a:endParaRPr lang="en-US" altLang="en-US"/>
          </a:p>
        </p:txBody>
      </p:sp>
    </p:spTree>
    <p:extLst>
      <p:ext uri="{BB962C8B-B14F-4D97-AF65-F5344CB8AC3E}">
        <p14:creationId xmlns:p14="http://schemas.microsoft.com/office/powerpoint/2010/main" val="1291891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F2B2E-29AC-4309-920B-306F07447B83}" type="slidenum">
              <a:rPr lang="en-US" altLang="en-US"/>
              <a:pPr/>
              <a:t>38</a:t>
            </a:fld>
            <a:endParaRPr lang="en-US" alt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altLang="en-US"/>
              <a:t>It is important to understand the reason for such lack of interest. The disinterest of the students can be traced on their fear of NLP.</a:t>
            </a:r>
          </a:p>
          <a:p>
            <a:r>
              <a:rPr lang="en-US" altLang="en-US"/>
              <a:t>I feel and think that all these fears are mainly based on the misunderstanding of what the concept of nlp research is all about.</a:t>
            </a:r>
          </a:p>
          <a:p>
            <a:endParaRPr lang="en-US" altLang="en-US"/>
          </a:p>
          <a:p>
            <a:r>
              <a:rPr lang="en-US" altLang="en-US"/>
              <a:t>What we need are champions to take the lead and help establish the initial communication channels in HEIs, then we</a:t>
            </a:r>
          </a:p>
          <a:p>
            <a:r>
              <a:rPr lang="en-US" altLang="en-US"/>
              <a:t>need to setup a much broader collaboration between these champions</a:t>
            </a:r>
          </a:p>
          <a:p>
            <a:endParaRPr lang="en-US" altLang="en-US"/>
          </a:p>
          <a:p>
            <a:r>
              <a:rPr lang="en-US" altLang="en-US"/>
              <a:t>We also need to setup facilities that will aid in consolidating research and development activities.</a:t>
            </a:r>
          </a:p>
          <a:p>
            <a:endParaRPr lang="en-US" altLang="en-US"/>
          </a:p>
          <a:p>
            <a:endParaRPr lang="en-US" altLang="en-US"/>
          </a:p>
        </p:txBody>
      </p:sp>
    </p:spTree>
    <p:extLst>
      <p:ext uri="{BB962C8B-B14F-4D97-AF65-F5344CB8AC3E}">
        <p14:creationId xmlns:p14="http://schemas.microsoft.com/office/powerpoint/2010/main" val="74812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D6C2D1C-73CE-4C16-AC4F-8A7AFC2C45A4}" type="slidenum">
              <a:rPr lang="en-PH" smtClean="0"/>
              <a:t>50</a:t>
            </a:fld>
            <a:endParaRPr lang="en-PH"/>
          </a:p>
        </p:txBody>
      </p:sp>
    </p:spTree>
    <p:extLst>
      <p:ext uri="{BB962C8B-B14F-4D97-AF65-F5344CB8AC3E}">
        <p14:creationId xmlns:p14="http://schemas.microsoft.com/office/powerpoint/2010/main" val="3332047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D6C2D1C-73CE-4C16-AC4F-8A7AFC2C45A4}" type="slidenum">
              <a:rPr lang="en-PH" smtClean="0"/>
              <a:t>51</a:t>
            </a:fld>
            <a:endParaRPr lang="en-PH"/>
          </a:p>
        </p:txBody>
      </p:sp>
    </p:spTree>
    <p:extLst>
      <p:ext uri="{BB962C8B-B14F-4D97-AF65-F5344CB8AC3E}">
        <p14:creationId xmlns:p14="http://schemas.microsoft.com/office/powerpoint/2010/main" val="2514501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D6C2D1C-73CE-4C16-AC4F-8A7AFC2C45A4}" type="slidenum">
              <a:rPr lang="en-PH" smtClean="0"/>
              <a:t>52</a:t>
            </a:fld>
            <a:endParaRPr lang="en-PH"/>
          </a:p>
        </p:txBody>
      </p:sp>
    </p:spTree>
    <p:extLst>
      <p:ext uri="{BB962C8B-B14F-4D97-AF65-F5344CB8AC3E}">
        <p14:creationId xmlns:p14="http://schemas.microsoft.com/office/powerpoint/2010/main" val="3650489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9D6C2D1C-73CE-4C16-AC4F-8A7AFC2C45A4}" type="slidenum">
              <a:rPr lang="en-PH" smtClean="0"/>
              <a:t>53</a:t>
            </a:fld>
            <a:endParaRPr lang="en-PH"/>
          </a:p>
        </p:txBody>
      </p:sp>
    </p:spTree>
    <p:extLst>
      <p:ext uri="{BB962C8B-B14F-4D97-AF65-F5344CB8AC3E}">
        <p14:creationId xmlns:p14="http://schemas.microsoft.com/office/powerpoint/2010/main" val="735508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200" dirty="0" smtClean="0"/>
              <a:t>Choose a set of candidate models. There are many different types of models that can be used for NLP tasks. The choice of model will depend on the specific task that the model is being built for. Some common models used in NLP include support vector machines, decision trees, and neural networks.</a:t>
            </a:r>
          </a:p>
          <a:p>
            <a:pPr marL="342900" indent="-342900">
              <a:buFont typeface="+mj-lt"/>
              <a:buAutoNum type="arabicPeriod"/>
            </a:pPr>
            <a:r>
              <a:rPr lang="en-US" sz="1200" dirty="0" smtClean="0"/>
              <a:t>Split the dataset into train, validation, and test sets. The train set will be used to train the model, the validation set will be used to evaluate the model during training, and the test set will be used to evaluate the model's final performance. It is important to use a separate validation set to evaluate the model during training, so that the model does not </a:t>
            </a:r>
            <a:r>
              <a:rPr lang="en-US" sz="1200" dirty="0" err="1" smtClean="0"/>
              <a:t>overfit</a:t>
            </a:r>
            <a:r>
              <a:rPr lang="en-US" sz="1200" dirty="0" smtClean="0"/>
              <a:t> to the train set.</a:t>
            </a:r>
          </a:p>
          <a:p>
            <a:pPr marL="342900" indent="-342900">
              <a:buFont typeface="+mj-lt"/>
              <a:buAutoNum type="arabicPeriod"/>
            </a:pPr>
            <a:r>
              <a:rPr lang="en-US" sz="1200" dirty="0" smtClean="0"/>
              <a:t>Train the models on the train set. This is done by feeding the data to the model and adjusting the model's parameters until it makes accurate predictions on the train set. The training process can be computationally expensive, so it is important to choose a model that is appropriate for the size of the dataset.</a:t>
            </a:r>
          </a:p>
          <a:p>
            <a:pPr marL="342900" indent="-342900">
              <a:buFont typeface="+mj-lt"/>
              <a:buAutoNum type="arabicPeriod"/>
            </a:pPr>
            <a:r>
              <a:rPr lang="en-US" sz="1200" dirty="0" smtClean="0"/>
              <a:t>Evaluate the models on the validation set. This is done to compare the performance of the different models and to choose the best model for the task. There are many different metrics that can be used to evaluate the performance of NLP models, such as accuracy, precision, recall, and F1 score.</a:t>
            </a:r>
          </a:p>
          <a:p>
            <a:pPr marL="342900" indent="-342900">
              <a:buFont typeface="+mj-lt"/>
              <a:buAutoNum type="arabicPeriod"/>
            </a:pPr>
            <a:r>
              <a:rPr lang="en-US" sz="1200" dirty="0" smtClean="0"/>
              <a:t>Fine-tune the best model on the train set. Once the best model has been chosen, it can be fine-tuned by adjusting the model's parameters further. This can be done by feeding the data to the model multiple times and adjusting the parameters each time.</a:t>
            </a:r>
          </a:p>
          <a:p>
            <a:pPr marL="342900" indent="-342900">
              <a:buFont typeface="+mj-lt"/>
              <a:buAutoNum type="arabicPeriod"/>
            </a:pPr>
            <a:r>
              <a:rPr lang="en-US" sz="1200" dirty="0" smtClean="0"/>
              <a:t>Evaluate the fine-tuned model on the test set. This is done to ensure that the model is still making accurate predictions on unseen data. If the model does not perform well on the test set, it may need to be retrained with a different set of parameters or a different dataset.</a:t>
            </a:r>
          </a:p>
          <a:p>
            <a:pPr marL="342900" indent="-342900">
              <a:buFont typeface="+mj-lt"/>
              <a:buAutoNum type="arabicPeriod"/>
            </a:pPr>
            <a:r>
              <a:rPr lang="en-US" sz="1200" dirty="0" smtClean="0"/>
              <a:t>Deploy the model. Once the model has been evaluated and found to be accurate, it can be deployed in a production environment. This means that the model can be used to make predictions on new data.</a:t>
            </a:r>
          </a:p>
          <a:p>
            <a:pPr marL="342900" indent="-342900">
              <a:buFont typeface="+mj-lt"/>
              <a:buAutoNum type="arabicPeriod"/>
            </a:pPr>
            <a:r>
              <a:rPr lang="en-US" sz="1200" dirty="0" smtClean="0"/>
              <a:t>The process of model selection and training in NLP can be complex and time-consuming. However, it is a critical step in creating a model that can understand and process human language accurately.</a:t>
            </a:r>
          </a:p>
          <a:p>
            <a:endParaRPr lang="en-US" dirty="0"/>
          </a:p>
        </p:txBody>
      </p:sp>
      <p:sp>
        <p:nvSpPr>
          <p:cNvPr id="4" name="Slide Number Placeholder 3"/>
          <p:cNvSpPr>
            <a:spLocks noGrp="1"/>
          </p:cNvSpPr>
          <p:nvPr>
            <p:ph type="sldNum" sz="quarter" idx="10"/>
          </p:nvPr>
        </p:nvSpPr>
        <p:spPr/>
        <p:txBody>
          <a:bodyPr/>
          <a:lstStyle/>
          <a:p>
            <a:fld id="{C88DB75A-79E3-4BAA-A15C-A26006709027}" type="slidenum">
              <a:rPr lang="en-US" smtClean="0"/>
              <a:t>54</a:t>
            </a:fld>
            <a:endParaRPr lang="en-US"/>
          </a:p>
        </p:txBody>
      </p:sp>
    </p:spTree>
    <p:extLst>
      <p:ext uri="{BB962C8B-B14F-4D97-AF65-F5344CB8AC3E}">
        <p14:creationId xmlns:p14="http://schemas.microsoft.com/office/powerpoint/2010/main" val="440635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sz="1200" dirty="0" smtClean="0"/>
              <a:t>Choose a set of candidate models. There are many different types of models that can be used for NLP tasks. The choice of model will depend on the specific task that the model is being built for. Some common models used in NLP include support vector machines, decision trees, and neural networks.</a:t>
            </a:r>
          </a:p>
          <a:p>
            <a:pPr marL="342900" indent="-342900">
              <a:buFont typeface="+mj-lt"/>
              <a:buAutoNum type="arabicPeriod"/>
            </a:pPr>
            <a:r>
              <a:rPr lang="en-US" sz="1200" dirty="0" smtClean="0"/>
              <a:t>Split the dataset into train, validation, and test sets. The train set will be used to train the model, the validation set will be used to evaluate the model during training, and the test set will be used to evaluate the model's final performance. It is important to use a separate validation set to evaluate the model during training, so that the model does not </a:t>
            </a:r>
            <a:r>
              <a:rPr lang="en-US" sz="1200" dirty="0" err="1" smtClean="0"/>
              <a:t>overfit</a:t>
            </a:r>
            <a:r>
              <a:rPr lang="en-US" sz="1200" dirty="0" smtClean="0"/>
              <a:t> to the train set.</a:t>
            </a:r>
          </a:p>
          <a:p>
            <a:pPr marL="342900" indent="-342900">
              <a:buFont typeface="+mj-lt"/>
              <a:buAutoNum type="arabicPeriod"/>
            </a:pPr>
            <a:r>
              <a:rPr lang="en-US" sz="1200" dirty="0" smtClean="0"/>
              <a:t>Train the models on the train set. This is done by feeding the data to the model and adjusting the model's parameters until it makes accurate predictions on the train set. The training process can be computationally expensive, so it is important to choose a model that is appropriate for the size of the dataset.</a:t>
            </a:r>
          </a:p>
          <a:p>
            <a:pPr marL="342900" indent="-342900">
              <a:buFont typeface="+mj-lt"/>
              <a:buAutoNum type="arabicPeriod"/>
            </a:pPr>
            <a:r>
              <a:rPr lang="en-US" sz="1200" dirty="0" smtClean="0"/>
              <a:t>Evaluate the models on the validation set. This is done to compare the performance of the different models and to choose the best model for the task. There are many different metrics that can be used to evaluate the performance of NLP models, such as accuracy, precision, recall, and F1 score.</a:t>
            </a:r>
          </a:p>
          <a:p>
            <a:pPr marL="342900" indent="-342900">
              <a:buFont typeface="+mj-lt"/>
              <a:buAutoNum type="arabicPeriod"/>
            </a:pPr>
            <a:r>
              <a:rPr lang="en-US" sz="1200" dirty="0" smtClean="0"/>
              <a:t>Fine-tune the best model on the train set. Once the best model has been chosen, it can be fine-tuned by adjusting the model's parameters further. This can be done by feeding the data to the model multiple times and adjusting the parameters each time.</a:t>
            </a:r>
          </a:p>
          <a:p>
            <a:pPr marL="342900" indent="-342900">
              <a:buFont typeface="+mj-lt"/>
              <a:buAutoNum type="arabicPeriod"/>
            </a:pPr>
            <a:r>
              <a:rPr lang="en-US" sz="1200" dirty="0" smtClean="0"/>
              <a:t>Evaluate the fine-tuned model on the test set. This is done to ensure that the model is still making accurate predictions on unseen data. If the model does not perform well on the test set, it may need to be retrained with a different set of parameters or a different dataset.</a:t>
            </a:r>
          </a:p>
          <a:p>
            <a:pPr marL="342900" indent="-342900">
              <a:buFont typeface="+mj-lt"/>
              <a:buAutoNum type="arabicPeriod"/>
            </a:pPr>
            <a:r>
              <a:rPr lang="en-US" sz="1200" dirty="0" smtClean="0"/>
              <a:t>Deploy the model. Once the model has been evaluated and found to be accurate, it can be deployed in a production environment. This means that the model can be used to make predictions on new data.</a:t>
            </a:r>
          </a:p>
          <a:p>
            <a:pPr marL="342900" indent="-342900">
              <a:buFont typeface="+mj-lt"/>
              <a:buAutoNum type="arabicPeriod"/>
            </a:pPr>
            <a:r>
              <a:rPr lang="en-US" sz="1200" dirty="0" smtClean="0"/>
              <a:t>The process of model selection and training in NLP can be complex and time-consuming. However, it is a critical step in creating a model that can understand and process human language accurately.</a:t>
            </a:r>
          </a:p>
          <a:p>
            <a:endParaRPr lang="en-US" dirty="0"/>
          </a:p>
        </p:txBody>
      </p:sp>
      <p:sp>
        <p:nvSpPr>
          <p:cNvPr id="4" name="Slide Number Placeholder 3"/>
          <p:cNvSpPr>
            <a:spLocks noGrp="1"/>
          </p:cNvSpPr>
          <p:nvPr>
            <p:ph type="sldNum" sz="quarter" idx="10"/>
          </p:nvPr>
        </p:nvSpPr>
        <p:spPr/>
        <p:txBody>
          <a:bodyPr/>
          <a:lstStyle/>
          <a:p>
            <a:fld id="{C88DB75A-79E3-4BAA-A15C-A26006709027}" type="slidenum">
              <a:rPr lang="en-US" smtClean="0"/>
              <a:t>55</a:t>
            </a:fld>
            <a:endParaRPr lang="en-US"/>
          </a:p>
        </p:txBody>
      </p:sp>
    </p:spTree>
    <p:extLst>
      <p:ext uri="{BB962C8B-B14F-4D97-AF65-F5344CB8AC3E}">
        <p14:creationId xmlns:p14="http://schemas.microsoft.com/office/powerpoint/2010/main" val="414499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2"/>
                </a:solidFill>
                <a:effectLst/>
                <a:latin typeface="+mn-lt"/>
                <a:ea typeface="+mn-ea"/>
                <a:cs typeface="+mn-cs"/>
              </a:rPr>
              <a:t>This may also come as a surprise but AI is not a new technology, as the chart shows, A.I. has actually been around for more than 7 decades. But it is only now that it is making a real impact due to several factors like fast computers, complex algorithms and the huge amount of data. The best personification of a general AI is probably the robot C3P0 from </a:t>
            </a:r>
            <a:r>
              <a:rPr lang="en-US" sz="1200" kern="1200" dirty="0" err="1" smtClean="0">
                <a:solidFill>
                  <a:schemeClr val="tx2"/>
                </a:solidFill>
                <a:effectLst/>
                <a:latin typeface="+mn-lt"/>
                <a:ea typeface="+mn-ea"/>
                <a:cs typeface="+mn-cs"/>
              </a:rPr>
              <a:t>starwars</a:t>
            </a:r>
            <a:r>
              <a:rPr lang="en-US" sz="1200" kern="1200" dirty="0" smtClean="0">
                <a:solidFill>
                  <a:schemeClr val="tx2"/>
                </a:solidFill>
                <a:effectLst/>
                <a:latin typeface="+mn-lt"/>
                <a:ea typeface="+mn-ea"/>
                <a:cs typeface="+mn-cs"/>
              </a:rPr>
              <a:t>. Now, if someone were to tell me around 10 years ago that humanity would be able to create a robot as intelligent as C3p0 which can talk like a human using several languages on any topic. Many would probably laugh at it because its too difficult. But now, this kind of machine is already present in our society. It doesn’t look anything like c3po, but the capabilities are certainly the same.</a:t>
            </a:r>
          </a:p>
          <a:p>
            <a:endParaRPr lang="en-US" dirty="0"/>
          </a:p>
        </p:txBody>
      </p:sp>
      <p:sp>
        <p:nvSpPr>
          <p:cNvPr id="4" name="Slide Number Placeholder 3"/>
          <p:cNvSpPr>
            <a:spLocks noGrp="1"/>
          </p:cNvSpPr>
          <p:nvPr>
            <p:ph type="sldNum" sz="quarter" idx="10"/>
          </p:nvPr>
        </p:nvSpPr>
        <p:spPr/>
        <p:txBody>
          <a:bodyPr/>
          <a:lstStyle/>
          <a:p>
            <a:fld id="{9D6C2D1C-73CE-4C16-AC4F-8A7AFC2C45A4}" type="slidenum">
              <a:rPr lang="en-PH" smtClean="0"/>
              <a:t>8</a:t>
            </a:fld>
            <a:endParaRPr lang="en-PH"/>
          </a:p>
        </p:txBody>
      </p:sp>
    </p:spTree>
    <p:extLst>
      <p:ext uri="{BB962C8B-B14F-4D97-AF65-F5344CB8AC3E}">
        <p14:creationId xmlns:p14="http://schemas.microsoft.com/office/powerpoint/2010/main" val="996718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8DB75A-79E3-4BAA-A15C-A26006709027}" type="slidenum">
              <a:rPr lang="en-US" smtClean="0"/>
              <a:t>57</a:t>
            </a:fld>
            <a:endParaRPr lang="en-US"/>
          </a:p>
        </p:txBody>
      </p:sp>
    </p:spTree>
    <p:extLst>
      <p:ext uri="{BB962C8B-B14F-4D97-AF65-F5344CB8AC3E}">
        <p14:creationId xmlns:p14="http://schemas.microsoft.com/office/powerpoint/2010/main" val="214813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8DB75A-79E3-4BAA-A15C-A26006709027}" type="slidenum">
              <a:rPr lang="en-US" smtClean="0"/>
              <a:t>9</a:t>
            </a:fld>
            <a:endParaRPr lang="en-US"/>
          </a:p>
        </p:txBody>
      </p:sp>
    </p:spTree>
    <p:extLst>
      <p:ext uri="{BB962C8B-B14F-4D97-AF65-F5344CB8AC3E}">
        <p14:creationId xmlns:p14="http://schemas.microsoft.com/office/powerpoint/2010/main" val="1152014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8DB75A-79E3-4BAA-A15C-A26006709027}" type="slidenum">
              <a:rPr lang="en-US" smtClean="0"/>
              <a:t>13</a:t>
            </a:fld>
            <a:endParaRPr lang="en-US"/>
          </a:p>
        </p:txBody>
      </p:sp>
    </p:spTree>
    <p:extLst>
      <p:ext uri="{BB962C8B-B14F-4D97-AF65-F5344CB8AC3E}">
        <p14:creationId xmlns:p14="http://schemas.microsoft.com/office/powerpoint/2010/main" val="3356827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F76C0D-E9C8-46DE-B615-621DE8A699E1}" type="slidenum">
              <a:rPr lang="en-US" altLang="en-US"/>
              <a:pPr/>
              <a:t>19</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en-US" altLang="en-US"/>
              <a:t>These companies wants to make their services smarter at understanding natural language. </a:t>
            </a:r>
          </a:p>
          <a:p>
            <a:r>
              <a:rPr lang="en-US" altLang="en-US"/>
              <a:t>They often look at NLP as a key to unlocking the business value buried in unstructured text, a gold mine that many companies have yet to tap into. </a:t>
            </a:r>
          </a:p>
          <a:p>
            <a:r>
              <a:rPr lang="en-US" altLang="en-US"/>
              <a:t>Apple is seeking engineers fluent in Japanese, </a:t>
            </a:r>
            <a:r>
              <a:rPr lang="en-US" altLang="en-US" b="1"/>
              <a:t>Norwegian</a:t>
            </a:r>
            <a:r>
              <a:rPr lang="en-US" altLang="en-US"/>
              <a:t>, </a:t>
            </a:r>
            <a:r>
              <a:rPr lang="en-US" altLang="en-US" b="1"/>
              <a:t>Turkish</a:t>
            </a:r>
            <a:r>
              <a:rPr lang="en-US" altLang="en-US"/>
              <a:t>, </a:t>
            </a:r>
            <a:r>
              <a:rPr lang="en-US" altLang="en-US" b="1"/>
              <a:t>Danish</a:t>
            </a:r>
            <a:r>
              <a:rPr lang="en-US" altLang="en-US"/>
              <a:t>, Australian English, </a:t>
            </a:r>
            <a:r>
              <a:rPr lang="en-US" altLang="en-US" b="1"/>
              <a:t>Arabic</a:t>
            </a:r>
            <a:r>
              <a:rPr lang="en-US" altLang="en-US"/>
              <a:t>,</a:t>
            </a:r>
            <a:r>
              <a:rPr lang="en-US" altLang="en-US" b="1"/>
              <a:t>Brazilian Portuguese</a:t>
            </a:r>
            <a:r>
              <a:rPr lang="en-US" altLang="en-US"/>
              <a:t>, </a:t>
            </a:r>
            <a:r>
              <a:rPr lang="en-US" altLang="en-US" b="1"/>
              <a:t>Swedish</a:t>
            </a:r>
            <a:r>
              <a:rPr lang="en-US" altLang="en-US"/>
              <a:t>, </a:t>
            </a:r>
            <a:r>
              <a:rPr lang="en-US" altLang="en-US" b="1"/>
              <a:t>Dutch</a:t>
            </a:r>
            <a:r>
              <a:rPr lang="en-US" altLang="en-US"/>
              <a:t>, </a:t>
            </a:r>
            <a:r>
              <a:rPr lang="en-US" altLang="en-US" b="1"/>
              <a:t>Thai</a:t>
            </a:r>
            <a:r>
              <a:rPr lang="en-US" altLang="en-US"/>
              <a:t>, </a:t>
            </a:r>
            <a:r>
              <a:rPr lang="en-US" altLang="en-US" b="1"/>
              <a:t>Russian</a:t>
            </a:r>
            <a:r>
              <a:rPr lang="en-US" altLang="en-US"/>
              <a:t>, British English, and Cantonese.  </a:t>
            </a:r>
          </a:p>
        </p:txBody>
      </p:sp>
    </p:spTree>
    <p:extLst>
      <p:ext uri="{BB962C8B-B14F-4D97-AF65-F5344CB8AC3E}">
        <p14:creationId xmlns:p14="http://schemas.microsoft.com/office/powerpoint/2010/main" val="3321901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8DB75A-79E3-4BAA-A15C-A26006709027}" type="slidenum">
              <a:rPr lang="en-US" smtClean="0"/>
              <a:t>20</a:t>
            </a:fld>
            <a:endParaRPr lang="en-US"/>
          </a:p>
        </p:txBody>
      </p:sp>
    </p:spTree>
    <p:extLst>
      <p:ext uri="{BB962C8B-B14F-4D97-AF65-F5344CB8AC3E}">
        <p14:creationId xmlns:p14="http://schemas.microsoft.com/office/powerpoint/2010/main" val="4025353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9CA145-AD16-47E4-A7C1-DF24628B80FB}" type="slidenum">
              <a:rPr lang="en-US" altLang="en-US"/>
              <a:pPr/>
              <a:t>27</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r>
              <a:rPr lang="en-US" altLang="en-US"/>
              <a:t>The first is oriented towards preparing for one’s personal career enticing students with the prospect of financial gains...</a:t>
            </a:r>
          </a:p>
          <a:p>
            <a:r>
              <a:rPr lang="en-US" altLang="en-US"/>
              <a:t>The other, is more oriented towards service to others enticing students with more noble cause.</a:t>
            </a:r>
          </a:p>
          <a:p>
            <a:r>
              <a:rPr lang="en-US" altLang="en-US"/>
              <a:t>But both are equally good reasons to start spending efforts on NLP. </a:t>
            </a:r>
          </a:p>
        </p:txBody>
      </p:sp>
    </p:spTree>
    <p:extLst>
      <p:ext uri="{BB962C8B-B14F-4D97-AF65-F5344CB8AC3E}">
        <p14:creationId xmlns:p14="http://schemas.microsoft.com/office/powerpoint/2010/main" val="2073391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99AF3C-6B28-479B-9F18-C2F56AD050BB}" type="slidenum">
              <a:rPr lang="en-US" altLang="en-US"/>
              <a:pPr/>
              <a:t>28</a:t>
            </a:fld>
            <a:endParaRPr lang="en-US" alt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r>
              <a:rPr lang="en-PH" altLang="en-US"/>
              <a:t>Students’ awareness about the existence of current technology is very critical because it could affect their level of interest, which, in turn, could decide the outcome of the technical skills they will be able to develop. </a:t>
            </a:r>
          </a:p>
          <a:p>
            <a:endParaRPr lang="en-US" altLang="en-US"/>
          </a:p>
        </p:txBody>
      </p:sp>
    </p:spTree>
    <p:extLst>
      <p:ext uri="{BB962C8B-B14F-4D97-AF65-F5344CB8AC3E}">
        <p14:creationId xmlns:p14="http://schemas.microsoft.com/office/powerpoint/2010/main" val="114810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BF0AFA-38DE-44ED-AB17-781046493588}" type="slidenum">
              <a:rPr lang="en-US" altLang="en-US"/>
              <a:pPr/>
              <a:t>29</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lang="en-US" altLang="en-US"/>
              <a:t>One possible factor in fostering disinterest in any field of study is the misunderstandings that people may have about the discipline. </a:t>
            </a:r>
          </a:p>
        </p:txBody>
      </p:sp>
    </p:spTree>
    <p:extLst>
      <p:ext uri="{BB962C8B-B14F-4D97-AF65-F5344CB8AC3E}">
        <p14:creationId xmlns:p14="http://schemas.microsoft.com/office/powerpoint/2010/main" val="1670888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0"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e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jpe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4.emf"/></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56.png"/><Relationship Id="rId4" Type="http://schemas.openxmlformats.org/officeDocument/2006/relationships/image" Target="../media/image28.sv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2.sv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62.png"/><Relationship Id="rId17" Type="http://schemas.openxmlformats.org/officeDocument/2006/relationships/image" Target="../media/image46.svg"/><Relationship Id="rId2" Type="http://schemas.openxmlformats.org/officeDocument/2006/relationships/image" Target="../media/image57.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image" Target="../media/image38.svg"/><Relationship Id="rId1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hyperlink" Target="http://www.kaggle.com/datasets"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81.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33" y="9149312"/>
            <a:ext cx="18288000" cy="47516"/>
          </a:xfrm>
          <a:prstGeom prst="line">
            <a:avLst/>
          </a:prstGeom>
          <a:ln w="333375" cap="flat">
            <a:solidFill>
              <a:srgbClr val="004AAD"/>
            </a:solidFill>
            <a:prstDash val="solid"/>
            <a:headEnd type="none" w="sm" len="sm"/>
            <a:tailEnd type="none" w="sm" len="sm"/>
          </a:ln>
        </p:spPr>
      </p:sp>
      <p:sp>
        <p:nvSpPr>
          <p:cNvPr id="3" name="AutoShape 3"/>
          <p:cNvSpPr/>
          <p:nvPr/>
        </p:nvSpPr>
        <p:spPr>
          <a:xfrm flipV="1">
            <a:off x="-619" y="9391210"/>
            <a:ext cx="18288000" cy="47516"/>
          </a:xfrm>
          <a:prstGeom prst="line">
            <a:avLst/>
          </a:prstGeom>
          <a:ln w="190500" cap="flat">
            <a:solidFill>
              <a:srgbClr val="FFDE59"/>
            </a:solidFill>
            <a:prstDash val="solid"/>
            <a:headEnd type="none" w="sm" len="sm"/>
            <a:tailEnd type="none" w="sm" len="sm"/>
          </a:ln>
        </p:spPr>
      </p:sp>
      <p:sp>
        <p:nvSpPr>
          <p:cNvPr id="4" name="Freeform 4"/>
          <p:cNvSpPr/>
          <p:nvPr/>
        </p:nvSpPr>
        <p:spPr>
          <a:xfrm>
            <a:off x="9368051" y="380469"/>
            <a:ext cx="8693528" cy="1606955"/>
          </a:xfrm>
          <a:custGeom>
            <a:avLst/>
            <a:gdLst/>
            <a:ahLst/>
            <a:cxnLst/>
            <a:rect l="l" t="t" r="r" b="b"/>
            <a:pathLst>
              <a:path w="8693528" h="1606955">
                <a:moveTo>
                  <a:pt x="0" y="0"/>
                </a:moveTo>
                <a:lnTo>
                  <a:pt x="8693528" y="0"/>
                </a:lnTo>
                <a:lnTo>
                  <a:pt x="8693528" y="1606955"/>
                </a:lnTo>
                <a:lnTo>
                  <a:pt x="0" y="1606955"/>
                </a:lnTo>
                <a:lnTo>
                  <a:pt x="0" y="0"/>
                </a:lnTo>
                <a:close/>
              </a:path>
            </a:pathLst>
          </a:custGeom>
          <a:blipFill>
            <a:blip r:embed="rId2"/>
            <a:stretch>
              <a:fillRect/>
            </a:stretch>
          </a:blipFill>
        </p:spPr>
      </p:sp>
      <p:sp>
        <p:nvSpPr>
          <p:cNvPr id="5" name="TextBox 5"/>
          <p:cNvSpPr txBox="1"/>
          <p:nvPr/>
        </p:nvSpPr>
        <p:spPr>
          <a:xfrm>
            <a:off x="1028700" y="2181213"/>
            <a:ext cx="12294353" cy="5595601"/>
          </a:xfrm>
          <a:prstGeom prst="rect">
            <a:avLst/>
          </a:prstGeom>
        </p:spPr>
        <p:txBody>
          <a:bodyPr lIns="0" tIns="0" rIns="0" bIns="0" rtlCol="0" anchor="t">
            <a:spAutoFit/>
          </a:bodyPr>
          <a:lstStyle/>
          <a:p>
            <a:pPr algn="just">
              <a:lnSpc>
                <a:spcPts val="30714"/>
              </a:lnSpc>
            </a:pPr>
            <a:r>
              <a:rPr lang="en-US" sz="21938">
                <a:solidFill>
                  <a:srgbClr val="004AAD"/>
                </a:solidFill>
                <a:latin typeface="Canva Sans Bold"/>
              </a:rPr>
              <a:t>AI-NLP </a:t>
            </a:r>
          </a:p>
          <a:p>
            <a:pPr algn="just">
              <a:lnSpc>
                <a:spcPts val="13263"/>
              </a:lnSpc>
            </a:pPr>
            <a:r>
              <a:rPr lang="en-US" sz="9474">
                <a:solidFill>
                  <a:srgbClr val="FFDE59"/>
                </a:solidFill>
                <a:latin typeface="Canva Sans Bold"/>
              </a:rPr>
              <a:t>CAPACITY BUILDING</a:t>
            </a:r>
          </a:p>
        </p:txBody>
      </p:sp>
      <p:sp>
        <p:nvSpPr>
          <p:cNvPr id="6" name="Freeform 6"/>
          <p:cNvSpPr/>
          <p:nvPr/>
        </p:nvSpPr>
        <p:spPr>
          <a:xfrm>
            <a:off x="12799693" y="2971102"/>
            <a:ext cx="4606140" cy="4718197"/>
          </a:xfrm>
          <a:custGeom>
            <a:avLst/>
            <a:gdLst/>
            <a:ahLst/>
            <a:cxnLst/>
            <a:rect l="l" t="t" r="r" b="b"/>
            <a:pathLst>
              <a:path w="4606140" h="4718197">
                <a:moveTo>
                  <a:pt x="0" y="0"/>
                </a:moveTo>
                <a:lnTo>
                  <a:pt x="4606140" y="0"/>
                </a:lnTo>
                <a:lnTo>
                  <a:pt x="4606140" y="4718197"/>
                </a:lnTo>
                <a:lnTo>
                  <a:pt x="0" y="47181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158930" y="9628789"/>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Bold"/>
              </a:rPr>
              <a:t>CHED - LAKAS Capacity Building</a:t>
            </a:r>
          </a:p>
        </p:txBody>
      </p:sp>
      <p:sp>
        <p:nvSpPr>
          <p:cNvPr id="8" name="TextBox 8"/>
          <p:cNvSpPr txBox="1"/>
          <p:nvPr/>
        </p:nvSpPr>
        <p:spPr>
          <a:xfrm>
            <a:off x="9517361" y="9628789"/>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Bold"/>
              </a:rPr>
              <a:t>August 14-16,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3" name="Freeform 3"/>
          <p:cNvSpPr/>
          <p:nvPr/>
        </p:nvSpPr>
        <p:spPr>
          <a:xfrm>
            <a:off x="11684568" y="380469"/>
            <a:ext cx="6377011" cy="1178759"/>
          </a:xfrm>
          <a:custGeom>
            <a:avLst/>
            <a:gdLst/>
            <a:ahLst/>
            <a:cxnLst/>
            <a:rect l="l" t="t" r="r" b="b"/>
            <a:pathLst>
              <a:path w="6377011" h="1178759">
                <a:moveTo>
                  <a:pt x="0" y="0"/>
                </a:moveTo>
                <a:lnTo>
                  <a:pt x="6377011" y="0"/>
                </a:lnTo>
                <a:lnTo>
                  <a:pt x="6377011" y="1178759"/>
                </a:lnTo>
                <a:lnTo>
                  <a:pt x="0" y="1178759"/>
                </a:lnTo>
                <a:lnTo>
                  <a:pt x="0" y="0"/>
                </a:lnTo>
                <a:close/>
              </a:path>
            </a:pathLst>
          </a:custGeom>
          <a:blipFill>
            <a:blip r:embed="rId2"/>
            <a:stretch>
              <a:fillRect/>
            </a:stretch>
          </a:blipFill>
        </p:spPr>
      </p:sp>
      <p:sp>
        <p:nvSpPr>
          <p:cNvPr id="6" name="TextBox 6"/>
          <p:cNvSpPr txBox="1"/>
          <p:nvPr/>
        </p:nvSpPr>
        <p:spPr>
          <a:xfrm>
            <a:off x="108270"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7" name="TextBox 7"/>
          <p:cNvSpPr txBox="1"/>
          <p:nvPr/>
        </p:nvSpPr>
        <p:spPr>
          <a:xfrm>
            <a:off x="9523939" y="9601366"/>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
        <p:nvSpPr>
          <p:cNvPr id="8" name="TextBox 8"/>
          <p:cNvSpPr txBox="1"/>
          <p:nvPr/>
        </p:nvSpPr>
        <p:spPr>
          <a:xfrm>
            <a:off x="693025" y="942975"/>
            <a:ext cx="7765521" cy="738504"/>
          </a:xfrm>
          <a:prstGeom prst="rect">
            <a:avLst/>
          </a:prstGeom>
        </p:spPr>
        <p:txBody>
          <a:bodyPr lIns="0" tIns="0" rIns="0" bIns="0" rtlCol="0" anchor="t">
            <a:spAutoFit/>
          </a:bodyPr>
          <a:lstStyle/>
          <a:p>
            <a:pPr>
              <a:lnSpc>
                <a:spcPts val="6020"/>
              </a:lnSpc>
            </a:pPr>
            <a:r>
              <a:rPr lang="en-US" sz="4300">
                <a:solidFill>
                  <a:srgbClr val="004AAD"/>
                </a:solidFill>
                <a:latin typeface="Canva Sans Bold"/>
              </a:rPr>
              <a:t>Real World Applications of AI</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819268" y="2274684"/>
            <a:ext cx="7696200" cy="57601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Freeform 4"/>
          <p:cNvSpPr/>
          <p:nvPr/>
        </p:nvSpPr>
        <p:spPr>
          <a:xfrm>
            <a:off x="9312174" y="1734025"/>
            <a:ext cx="8450541" cy="5301214"/>
          </a:xfrm>
          <a:custGeom>
            <a:avLst/>
            <a:gdLst/>
            <a:ahLst/>
            <a:cxnLst/>
            <a:rect l="l" t="t" r="r" b="b"/>
            <a:pathLst>
              <a:path w="8450541" h="5301214">
                <a:moveTo>
                  <a:pt x="0" y="0"/>
                </a:moveTo>
                <a:lnTo>
                  <a:pt x="8450542" y="0"/>
                </a:lnTo>
                <a:lnTo>
                  <a:pt x="8450542" y="5301214"/>
                </a:lnTo>
                <a:lnTo>
                  <a:pt x="0" y="5301214"/>
                </a:lnTo>
                <a:lnTo>
                  <a:pt x="0" y="0"/>
                </a:lnTo>
                <a:close/>
              </a:path>
            </a:pathLst>
          </a:custGeom>
          <a:blipFill>
            <a:blip r:embed="rId4"/>
            <a:stretch>
              <a:fillRect/>
            </a:stretch>
          </a:blipFill>
        </p:spPr>
      </p:sp>
      <p:pic>
        <p:nvPicPr>
          <p:cNvPr id="10" name="Picture 9"/>
          <p:cNvPicPr>
            <a:picLocks noChangeAspect="1"/>
          </p:cNvPicPr>
          <p:nvPr/>
        </p:nvPicPr>
        <p:blipFill>
          <a:blip r:embed="rId5"/>
          <a:stretch>
            <a:fillRect/>
          </a:stretch>
        </p:blipFill>
        <p:spPr>
          <a:xfrm>
            <a:off x="9309573" y="7035239"/>
            <a:ext cx="8467890" cy="1514475"/>
          </a:xfrm>
          <a:prstGeom prst="rect">
            <a:avLst/>
          </a:prstGeom>
        </p:spPr>
      </p:pic>
      <p:pic>
        <p:nvPicPr>
          <p:cNvPr id="11" name="Picture 10"/>
          <p:cNvPicPr>
            <a:picLocks noChangeAspect="1"/>
          </p:cNvPicPr>
          <p:nvPr/>
        </p:nvPicPr>
        <p:blipFill>
          <a:blip r:embed="rId6"/>
          <a:stretch>
            <a:fillRect/>
          </a:stretch>
        </p:blipFill>
        <p:spPr>
          <a:xfrm>
            <a:off x="9297283" y="8534345"/>
            <a:ext cx="8465432" cy="149542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3" name="Freeform 3"/>
          <p:cNvSpPr/>
          <p:nvPr/>
        </p:nvSpPr>
        <p:spPr>
          <a:xfrm>
            <a:off x="11684568" y="380469"/>
            <a:ext cx="6377011" cy="1178759"/>
          </a:xfrm>
          <a:custGeom>
            <a:avLst/>
            <a:gdLst/>
            <a:ahLst/>
            <a:cxnLst/>
            <a:rect l="l" t="t" r="r" b="b"/>
            <a:pathLst>
              <a:path w="6377011" h="1178759">
                <a:moveTo>
                  <a:pt x="0" y="0"/>
                </a:moveTo>
                <a:lnTo>
                  <a:pt x="6377011" y="0"/>
                </a:lnTo>
                <a:lnTo>
                  <a:pt x="6377011" y="1178759"/>
                </a:lnTo>
                <a:lnTo>
                  <a:pt x="0" y="1178759"/>
                </a:lnTo>
                <a:lnTo>
                  <a:pt x="0" y="0"/>
                </a:lnTo>
                <a:close/>
              </a:path>
            </a:pathLst>
          </a:custGeom>
          <a:blipFill>
            <a:blip r:embed="rId2"/>
            <a:stretch>
              <a:fillRect/>
            </a:stretch>
          </a:blipFill>
        </p:spPr>
      </p:sp>
      <p:sp>
        <p:nvSpPr>
          <p:cNvPr id="7" name="TextBox 7"/>
          <p:cNvSpPr txBox="1"/>
          <p:nvPr/>
        </p:nvSpPr>
        <p:spPr>
          <a:xfrm>
            <a:off x="108270"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8" name="TextBox 8"/>
          <p:cNvSpPr txBox="1"/>
          <p:nvPr/>
        </p:nvSpPr>
        <p:spPr>
          <a:xfrm>
            <a:off x="9523939" y="9601366"/>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
        <p:nvSpPr>
          <p:cNvPr id="9" name="TextBox 9"/>
          <p:cNvSpPr txBox="1"/>
          <p:nvPr/>
        </p:nvSpPr>
        <p:spPr>
          <a:xfrm>
            <a:off x="693025" y="942975"/>
            <a:ext cx="11270375" cy="769441"/>
          </a:xfrm>
          <a:prstGeom prst="rect">
            <a:avLst/>
          </a:prstGeom>
        </p:spPr>
        <p:txBody>
          <a:bodyPr wrap="square" lIns="0" tIns="0" rIns="0" bIns="0" rtlCol="0" anchor="t">
            <a:spAutoFit/>
          </a:bodyPr>
          <a:lstStyle/>
          <a:p>
            <a:pPr>
              <a:lnSpc>
                <a:spcPts val="6020"/>
              </a:lnSpc>
            </a:pPr>
            <a:r>
              <a:rPr lang="en-US" sz="4300" dirty="0" smtClean="0">
                <a:solidFill>
                  <a:srgbClr val="004AAD"/>
                </a:solidFill>
                <a:latin typeface="Canva Sans Bold"/>
              </a:rPr>
              <a:t>Foundation of AI’s Learning capabilities</a:t>
            </a:r>
            <a:endParaRPr lang="en-US" sz="4300" dirty="0">
              <a:solidFill>
                <a:srgbClr val="004AAD"/>
              </a:solidFill>
              <a:latin typeface="Canva Sans Bold"/>
            </a:endParaRPr>
          </a:p>
        </p:txBody>
      </p:sp>
      <p:grpSp>
        <p:nvGrpSpPr>
          <p:cNvPr id="27" name="Group 27"/>
          <p:cNvGrpSpPr/>
          <p:nvPr/>
        </p:nvGrpSpPr>
        <p:grpSpPr>
          <a:xfrm>
            <a:off x="9021247" y="5437084"/>
            <a:ext cx="1035900" cy="413550"/>
            <a:chOff x="0" y="0"/>
            <a:chExt cx="131768" cy="52604"/>
          </a:xfrm>
        </p:grpSpPr>
        <p:sp>
          <p:nvSpPr>
            <p:cNvPr id="28" name="Freeform 28"/>
            <p:cNvSpPr/>
            <p:nvPr/>
          </p:nvSpPr>
          <p:spPr>
            <a:xfrm>
              <a:off x="0" y="0"/>
              <a:ext cx="131768" cy="52604"/>
            </a:xfrm>
            <a:custGeom>
              <a:avLst/>
              <a:gdLst/>
              <a:ahLst/>
              <a:cxnLst/>
              <a:rect l="l" t="t" r="r" b="b"/>
              <a:pathLst>
                <a:path w="131768" h="52604">
                  <a:moveTo>
                    <a:pt x="0" y="0"/>
                  </a:moveTo>
                  <a:lnTo>
                    <a:pt x="131768" y="0"/>
                  </a:lnTo>
                  <a:lnTo>
                    <a:pt x="131768" y="52604"/>
                  </a:lnTo>
                  <a:lnTo>
                    <a:pt x="0" y="52604"/>
                  </a:lnTo>
                  <a:close/>
                </a:path>
              </a:pathLst>
            </a:custGeom>
            <a:solidFill>
              <a:srgbClr val="004AAD"/>
            </a:solidFill>
          </p:spPr>
        </p:sp>
        <p:sp>
          <p:nvSpPr>
            <p:cNvPr id="29" name="TextBox 29"/>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30" name="TextBox 30"/>
          <p:cNvSpPr txBox="1"/>
          <p:nvPr/>
        </p:nvSpPr>
        <p:spPr>
          <a:xfrm>
            <a:off x="9021247" y="4337773"/>
            <a:ext cx="1353390" cy="461175"/>
          </a:xfrm>
          <a:prstGeom prst="rect">
            <a:avLst/>
          </a:prstGeom>
        </p:spPr>
        <p:txBody>
          <a:bodyPr lIns="0" tIns="0" rIns="0" bIns="0" rtlCol="0" anchor="t">
            <a:spAutoFit/>
          </a:bodyPr>
          <a:lstStyle/>
          <a:p>
            <a:pPr>
              <a:lnSpc>
                <a:spcPts val="3863"/>
              </a:lnSpc>
            </a:pPr>
            <a:r>
              <a:rPr lang="en-US" sz="2759">
                <a:solidFill>
                  <a:srgbClr val="004AAD"/>
                </a:solidFill>
                <a:latin typeface="Canva Sans Bold"/>
              </a:rPr>
              <a:t>Legend:</a:t>
            </a:r>
          </a:p>
        </p:txBody>
      </p:sp>
      <p:sp>
        <p:nvSpPr>
          <p:cNvPr id="31" name="TextBox 31"/>
          <p:cNvSpPr txBox="1"/>
          <p:nvPr/>
        </p:nvSpPr>
        <p:spPr>
          <a:xfrm>
            <a:off x="10374637" y="5389459"/>
            <a:ext cx="4251904" cy="461175"/>
          </a:xfrm>
          <a:prstGeom prst="rect">
            <a:avLst/>
          </a:prstGeom>
        </p:spPr>
        <p:txBody>
          <a:bodyPr lIns="0" tIns="0" rIns="0" bIns="0" rtlCol="0" anchor="t">
            <a:spAutoFit/>
          </a:bodyPr>
          <a:lstStyle/>
          <a:p>
            <a:pPr>
              <a:lnSpc>
                <a:spcPts val="3863"/>
              </a:lnSpc>
            </a:pPr>
            <a:r>
              <a:rPr lang="en-US" sz="2759">
                <a:solidFill>
                  <a:srgbClr val="004AAD"/>
                </a:solidFill>
                <a:latin typeface="Canva Sans Bold"/>
              </a:rPr>
              <a:t>AI - Artificial Intelligence</a:t>
            </a:r>
          </a:p>
        </p:txBody>
      </p:sp>
      <p:grpSp>
        <p:nvGrpSpPr>
          <p:cNvPr id="32" name="Group 32"/>
          <p:cNvGrpSpPr/>
          <p:nvPr/>
        </p:nvGrpSpPr>
        <p:grpSpPr>
          <a:xfrm>
            <a:off x="9059810" y="6009186"/>
            <a:ext cx="1035900" cy="413550"/>
            <a:chOff x="0" y="0"/>
            <a:chExt cx="131768" cy="52604"/>
          </a:xfrm>
        </p:grpSpPr>
        <p:sp>
          <p:nvSpPr>
            <p:cNvPr id="33" name="Freeform 33"/>
            <p:cNvSpPr/>
            <p:nvPr/>
          </p:nvSpPr>
          <p:spPr>
            <a:xfrm>
              <a:off x="0" y="0"/>
              <a:ext cx="131768" cy="52604"/>
            </a:xfrm>
            <a:custGeom>
              <a:avLst/>
              <a:gdLst/>
              <a:ahLst/>
              <a:cxnLst/>
              <a:rect l="l" t="t" r="r" b="b"/>
              <a:pathLst>
                <a:path w="131768" h="52604">
                  <a:moveTo>
                    <a:pt x="0" y="0"/>
                  </a:moveTo>
                  <a:lnTo>
                    <a:pt x="131768" y="0"/>
                  </a:lnTo>
                  <a:lnTo>
                    <a:pt x="131768" y="52604"/>
                  </a:lnTo>
                  <a:lnTo>
                    <a:pt x="0" y="52604"/>
                  </a:lnTo>
                  <a:close/>
                </a:path>
              </a:pathLst>
            </a:custGeom>
            <a:solidFill>
              <a:srgbClr val="38B6FF"/>
            </a:solidFill>
          </p:spPr>
        </p:sp>
        <p:sp>
          <p:nvSpPr>
            <p:cNvPr id="34" name="TextBox 34"/>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35" name="TextBox 35"/>
          <p:cNvSpPr txBox="1"/>
          <p:nvPr/>
        </p:nvSpPr>
        <p:spPr>
          <a:xfrm>
            <a:off x="10374637" y="5961561"/>
            <a:ext cx="3786366" cy="461175"/>
          </a:xfrm>
          <a:prstGeom prst="rect">
            <a:avLst/>
          </a:prstGeom>
        </p:spPr>
        <p:txBody>
          <a:bodyPr lIns="0" tIns="0" rIns="0" bIns="0" rtlCol="0" anchor="t">
            <a:spAutoFit/>
          </a:bodyPr>
          <a:lstStyle/>
          <a:p>
            <a:pPr>
              <a:lnSpc>
                <a:spcPts val="3863"/>
              </a:lnSpc>
            </a:pPr>
            <a:r>
              <a:rPr lang="en-US" sz="2759">
                <a:solidFill>
                  <a:srgbClr val="004AAD"/>
                </a:solidFill>
                <a:latin typeface="Canva Sans Bold"/>
              </a:rPr>
              <a:t>ML- Machine Learning</a:t>
            </a:r>
          </a:p>
        </p:txBody>
      </p:sp>
      <p:grpSp>
        <p:nvGrpSpPr>
          <p:cNvPr id="36" name="Group 36"/>
          <p:cNvGrpSpPr/>
          <p:nvPr/>
        </p:nvGrpSpPr>
        <p:grpSpPr>
          <a:xfrm>
            <a:off x="9059810" y="6580447"/>
            <a:ext cx="1035900" cy="413550"/>
            <a:chOff x="0" y="0"/>
            <a:chExt cx="131768" cy="52604"/>
          </a:xfrm>
        </p:grpSpPr>
        <p:sp>
          <p:nvSpPr>
            <p:cNvPr id="37" name="Freeform 37"/>
            <p:cNvSpPr/>
            <p:nvPr/>
          </p:nvSpPr>
          <p:spPr>
            <a:xfrm>
              <a:off x="0" y="0"/>
              <a:ext cx="131768" cy="52604"/>
            </a:xfrm>
            <a:custGeom>
              <a:avLst/>
              <a:gdLst/>
              <a:ahLst/>
              <a:cxnLst/>
              <a:rect l="l" t="t" r="r" b="b"/>
              <a:pathLst>
                <a:path w="131768" h="52604">
                  <a:moveTo>
                    <a:pt x="0" y="0"/>
                  </a:moveTo>
                  <a:lnTo>
                    <a:pt x="131768" y="0"/>
                  </a:lnTo>
                  <a:lnTo>
                    <a:pt x="131768" y="52604"/>
                  </a:lnTo>
                  <a:lnTo>
                    <a:pt x="0" y="52604"/>
                  </a:lnTo>
                  <a:close/>
                </a:path>
              </a:pathLst>
            </a:custGeom>
            <a:solidFill>
              <a:srgbClr val="5CE1E6"/>
            </a:solidFill>
          </p:spPr>
        </p:sp>
        <p:sp>
          <p:nvSpPr>
            <p:cNvPr id="38" name="TextBox 38"/>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39" name="TextBox 39"/>
          <p:cNvSpPr txBox="1"/>
          <p:nvPr/>
        </p:nvSpPr>
        <p:spPr>
          <a:xfrm>
            <a:off x="10374637" y="6532822"/>
            <a:ext cx="3252049" cy="461175"/>
          </a:xfrm>
          <a:prstGeom prst="rect">
            <a:avLst/>
          </a:prstGeom>
        </p:spPr>
        <p:txBody>
          <a:bodyPr lIns="0" tIns="0" rIns="0" bIns="0" rtlCol="0" anchor="t">
            <a:spAutoFit/>
          </a:bodyPr>
          <a:lstStyle/>
          <a:p>
            <a:pPr>
              <a:lnSpc>
                <a:spcPts val="3863"/>
              </a:lnSpc>
            </a:pPr>
            <a:r>
              <a:rPr lang="en-US" sz="2759">
                <a:solidFill>
                  <a:srgbClr val="004AAD"/>
                </a:solidFill>
                <a:latin typeface="Canva Sans Bold"/>
              </a:rPr>
              <a:t>DL - Deep Learning</a:t>
            </a:r>
          </a:p>
        </p:txBody>
      </p:sp>
      <p:grpSp>
        <p:nvGrpSpPr>
          <p:cNvPr id="40" name="Group 40"/>
          <p:cNvGrpSpPr/>
          <p:nvPr/>
        </p:nvGrpSpPr>
        <p:grpSpPr>
          <a:xfrm>
            <a:off x="9059810" y="7151708"/>
            <a:ext cx="1035900" cy="413550"/>
            <a:chOff x="0" y="0"/>
            <a:chExt cx="131768" cy="52604"/>
          </a:xfrm>
        </p:grpSpPr>
        <p:sp>
          <p:nvSpPr>
            <p:cNvPr id="41" name="Freeform 41"/>
            <p:cNvSpPr/>
            <p:nvPr/>
          </p:nvSpPr>
          <p:spPr>
            <a:xfrm>
              <a:off x="0" y="0"/>
              <a:ext cx="131768" cy="52604"/>
            </a:xfrm>
            <a:custGeom>
              <a:avLst/>
              <a:gdLst/>
              <a:ahLst/>
              <a:cxnLst/>
              <a:rect l="l" t="t" r="r" b="b"/>
              <a:pathLst>
                <a:path w="131768" h="52604">
                  <a:moveTo>
                    <a:pt x="0" y="0"/>
                  </a:moveTo>
                  <a:lnTo>
                    <a:pt x="131768" y="0"/>
                  </a:lnTo>
                  <a:lnTo>
                    <a:pt x="131768" y="52604"/>
                  </a:lnTo>
                  <a:lnTo>
                    <a:pt x="0" y="52604"/>
                  </a:lnTo>
                  <a:close/>
                </a:path>
              </a:pathLst>
            </a:custGeom>
            <a:gradFill rotWithShape="1">
              <a:gsLst>
                <a:gs pos="0">
                  <a:srgbClr val="8C52FF">
                    <a:alpha val="100000"/>
                  </a:srgbClr>
                </a:gs>
                <a:gs pos="100000">
                  <a:srgbClr val="5CE1E6">
                    <a:alpha val="100000"/>
                  </a:srgbClr>
                </a:gs>
              </a:gsLst>
              <a:lin ang="0"/>
            </a:gradFill>
          </p:spPr>
        </p:sp>
        <p:sp>
          <p:nvSpPr>
            <p:cNvPr id="42" name="TextBox 42"/>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43" name="TextBox 43"/>
          <p:cNvSpPr txBox="1"/>
          <p:nvPr/>
        </p:nvSpPr>
        <p:spPr>
          <a:xfrm>
            <a:off x="10374637" y="7104083"/>
            <a:ext cx="5965838" cy="461175"/>
          </a:xfrm>
          <a:prstGeom prst="rect">
            <a:avLst/>
          </a:prstGeom>
        </p:spPr>
        <p:txBody>
          <a:bodyPr lIns="0" tIns="0" rIns="0" bIns="0" rtlCol="0" anchor="t">
            <a:spAutoFit/>
          </a:bodyPr>
          <a:lstStyle/>
          <a:p>
            <a:pPr>
              <a:lnSpc>
                <a:spcPts val="3863"/>
              </a:lnSpc>
            </a:pPr>
            <a:r>
              <a:rPr lang="en-US" sz="2759" dirty="0">
                <a:solidFill>
                  <a:srgbClr val="004AAD"/>
                </a:solidFill>
                <a:latin typeface="Canva Sans Bold"/>
              </a:rPr>
              <a:t>NLP - Natural Language Processing</a:t>
            </a:r>
          </a:p>
        </p:txBody>
      </p:sp>
      <p:grpSp>
        <p:nvGrpSpPr>
          <p:cNvPr id="44" name="Group 44"/>
          <p:cNvGrpSpPr/>
          <p:nvPr/>
        </p:nvGrpSpPr>
        <p:grpSpPr>
          <a:xfrm>
            <a:off x="9059810" y="7722969"/>
            <a:ext cx="1035900" cy="413550"/>
            <a:chOff x="0" y="0"/>
            <a:chExt cx="131768" cy="52604"/>
          </a:xfrm>
        </p:grpSpPr>
        <p:sp>
          <p:nvSpPr>
            <p:cNvPr id="45" name="Freeform 45"/>
            <p:cNvSpPr/>
            <p:nvPr/>
          </p:nvSpPr>
          <p:spPr>
            <a:xfrm>
              <a:off x="0" y="0"/>
              <a:ext cx="131768" cy="52604"/>
            </a:xfrm>
            <a:custGeom>
              <a:avLst/>
              <a:gdLst/>
              <a:ahLst/>
              <a:cxnLst/>
              <a:rect l="l" t="t" r="r" b="b"/>
              <a:pathLst>
                <a:path w="131768" h="52604">
                  <a:moveTo>
                    <a:pt x="0" y="0"/>
                  </a:moveTo>
                  <a:lnTo>
                    <a:pt x="131768" y="0"/>
                  </a:lnTo>
                  <a:lnTo>
                    <a:pt x="131768" y="52604"/>
                  </a:lnTo>
                  <a:lnTo>
                    <a:pt x="0" y="52604"/>
                  </a:lnTo>
                  <a:close/>
                </a:path>
              </a:pathLst>
            </a:custGeom>
            <a:gradFill rotWithShape="1">
              <a:gsLst>
                <a:gs pos="0">
                  <a:srgbClr val="FF66C4">
                    <a:alpha val="100000"/>
                  </a:srgbClr>
                </a:gs>
                <a:gs pos="100000">
                  <a:srgbClr val="FFDE59">
                    <a:alpha val="100000"/>
                  </a:srgbClr>
                </a:gs>
              </a:gsLst>
              <a:lin ang="0"/>
            </a:gradFill>
          </p:spPr>
        </p:sp>
        <p:sp>
          <p:nvSpPr>
            <p:cNvPr id="46" name="TextBox 46"/>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47" name="TextBox 47"/>
          <p:cNvSpPr txBox="1"/>
          <p:nvPr/>
        </p:nvSpPr>
        <p:spPr>
          <a:xfrm>
            <a:off x="10439399" y="7675345"/>
            <a:ext cx="4395907" cy="500137"/>
          </a:xfrm>
          <a:prstGeom prst="rect">
            <a:avLst/>
          </a:prstGeom>
        </p:spPr>
        <p:txBody>
          <a:bodyPr wrap="square" lIns="0" tIns="0" rIns="0" bIns="0" rtlCol="0" anchor="t">
            <a:spAutoFit/>
          </a:bodyPr>
          <a:lstStyle/>
          <a:p>
            <a:pPr>
              <a:lnSpc>
                <a:spcPts val="3863"/>
              </a:lnSpc>
            </a:pPr>
            <a:r>
              <a:rPr lang="en-US" sz="2759" dirty="0">
                <a:solidFill>
                  <a:srgbClr val="004AAD"/>
                </a:solidFill>
                <a:latin typeface="Canva Sans Bold"/>
              </a:rPr>
              <a:t>CV - Computer Vision</a:t>
            </a:r>
          </a:p>
        </p:txBody>
      </p:sp>
      <p:grpSp>
        <p:nvGrpSpPr>
          <p:cNvPr id="48" name="Group 48"/>
          <p:cNvGrpSpPr/>
          <p:nvPr/>
        </p:nvGrpSpPr>
        <p:grpSpPr>
          <a:xfrm>
            <a:off x="9059810" y="8363295"/>
            <a:ext cx="1035900" cy="413550"/>
            <a:chOff x="0" y="0"/>
            <a:chExt cx="131768" cy="52604"/>
          </a:xfrm>
        </p:grpSpPr>
        <p:sp>
          <p:nvSpPr>
            <p:cNvPr id="49" name="Freeform 49"/>
            <p:cNvSpPr/>
            <p:nvPr/>
          </p:nvSpPr>
          <p:spPr>
            <a:xfrm>
              <a:off x="0" y="0"/>
              <a:ext cx="131768" cy="52604"/>
            </a:xfrm>
            <a:custGeom>
              <a:avLst/>
              <a:gdLst/>
              <a:ahLst/>
              <a:cxnLst/>
              <a:rect l="l" t="t" r="r" b="b"/>
              <a:pathLst>
                <a:path w="131768" h="52604">
                  <a:moveTo>
                    <a:pt x="0" y="0"/>
                  </a:moveTo>
                  <a:lnTo>
                    <a:pt x="131768" y="0"/>
                  </a:lnTo>
                  <a:lnTo>
                    <a:pt x="131768" y="52604"/>
                  </a:lnTo>
                  <a:lnTo>
                    <a:pt x="0" y="52604"/>
                  </a:lnTo>
                  <a:close/>
                </a:path>
              </a:pathLst>
            </a:custGeom>
            <a:gradFill rotWithShape="1">
              <a:gsLst>
                <a:gs pos="0">
                  <a:srgbClr val="CDFFD8">
                    <a:alpha val="100000"/>
                  </a:srgbClr>
                </a:gs>
                <a:gs pos="100000">
                  <a:srgbClr val="94B9FF">
                    <a:alpha val="100000"/>
                  </a:srgbClr>
                </a:gs>
              </a:gsLst>
              <a:lin ang="0"/>
            </a:gradFill>
          </p:spPr>
        </p:sp>
        <p:sp>
          <p:nvSpPr>
            <p:cNvPr id="50" name="TextBox 50"/>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51" name="TextBox 51"/>
          <p:cNvSpPr txBox="1"/>
          <p:nvPr/>
        </p:nvSpPr>
        <p:spPr>
          <a:xfrm>
            <a:off x="10439400" y="8315670"/>
            <a:ext cx="4879242" cy="461175"/>
          </a:xfrm>
          <a:prstGeom prst="rect">
            <a:avLst/>
          </a:prstGeom>
        </p:spPr>
        <p:txBody>
          <a:bodyPr lIns="0" tIns="0" rIns="0" bIns="0" rtlCol="0" anchor="t">
            <a:spAutoFit/>
          </a:bodyPr>
          <a:lstStyle/>
          <a:p>
            <a:pPr>
              <a:lnSpc>
                <a:spcPts val="3863"/>
              </a:lnSpc>
            </a:pPr>
            <a:r>
              <a:rPr lang="en-US" sz="2759">
                <a:solidFill>
                  <a:srgbClr val="004AAD"/>
                </a:solidFill>
                <a:latin typeface="Canva Sans Bold"/>
              </a:rPr>
              <a:t>RL - Reinforcement Learning</a:t>
            </a:r>
          </a:p>
        </p:txBody>
      </p:sp>
      <p:sp>
        <p:nvSpPr>
          <p:cNvPr id="52" name="AutoShape 52"/>
          <p:cNvSpPr/>
          <p:nvPr/>
        </p:nvSpPr>
        <p:spPr>
          <a:xfrm>
            <a:off x="9059810" y="5140950"/>
            <a:ext cx="8343594" cy="0"/>
          </a:xfrm>
          <a:prstGeom prst="line">
            <a:avLst/>
          </a:prstGeom>
          <a:ln w="38100" cap="flat">
            <a:solidFill>
              <a:srgbClr val="004AAD"/>
            </a:solidFill>
            <a:prstDash val="solid"/>
            <a:headEnd type="none" w="sm" len="sm"/>
            <a:tailEnd type="none" w="sm" len="sm"/>
          </a:ln>
        </p:spPr>
      </p:sp>
      <p:pic>
        <p:nvPicPr>
          <p:cNvPr id="57" name="Picture 56"/>
          <p:cNvPicPr>
            <a:picLocks noChangeAspect="1"/>
          </p:cNvPicPr>
          <p:nvPr/>
        </p:nvPicPr>
        <p:blipFill>
          <a:blip r:embed="rId3"/>
          <a:stretch>
            <a:fillRect/>
          </a:stretch>
        </p:blipFill>
        <p:spPr>
          <a:xfrm>
            <a:off x="298419" y="2224161"/>
            <a:ext cx="6292217" cy="6129746"/>
          </a:xfrm>
          <a:prstGeom prst="rect">
            <a:avLst/>
          </a:prstGeom>
        </p:spPr>
      </p:pic>
      <p:sp>
        <p:nvSpPr>
          <p:cNvPr id="58" name="Rectangle 57"/>
          <p:cNvSpPr/>
          <p:nvPr/>
        </p:nvSpPr>
        <p:spPr>
          <a:xfrm>
            <a:off x="6488517" y="2056438"/>
            <a:ext cx="13486179" cy="2062103"/>
          </a:xfrm>
          <a:prstGeom prst="rect">
            <a:avLst/>
          </a:prstGeom>
        </p:spPr>
        <p:txBody>
          <a:bodyPr wrap="square">
            <a:spAutoFit/>
          </a:bodyPr>
          <a:lstStyle/>
          <a:p>
            <a:r>
              <a:rPr lang="en-US" sz="3200" dirty="0">
                <a:solidFill>
                  <a:schemeClr val="tx2"/>
                </a:solidFill>
                <a:latin typeface="+mj-lt"/>
              </a:rPr>
              <a:t>NLP empowers AI to </a:t>
            </a:r>
            <a:r>
              <a:rPr lang="en-US" sz="3200" dirty="0" smtClean="0">
                <a:solidFill>
                  <a:schemeClr val="tx2"/>
                </a:solidFill>
                <a:latin typeface="+mj-lt"/>
              </a:rPr>
              <a:t>communicate </a:t>
            </a:r>
            <a:r>
              <a:rPr lang="en-US" sz="3200" dirty="0">
                <a:solidFill>
                  <a:schemeClr val="tx2"/>
                </a:solidFill>
                <a:latin typeface="+mj-lt"/>
              </a:rPr>
              <a:t>with humans using language. </a:t>
            </a:r>
            <a:endParaRPr lang="en-US" sz="3200" dirty="0" smtClean="0">
              <a:solidFill>
                <a:schemeClr val="tx2"/>
              </a:solidFill>
              <a:latin typeface="+mj-lt"/>
            </a:endParaRPr>
          </a:p>
          <a:p>
            <a:r>
              <a:rPr lang="en-US" sz="3200" dirty="0" smtClean="0">
                <a:solidFill>
                  <a:schemeClr val="tx2"/>
                </a:solidFill>
                <a:latin typeface="+mj-lt"/>
              </a:rPr>
              <a:t>CV </a:t>
            </a:r>
            <a:r>
              <a:rPr lang="en-US" sz="3200" dirty="0">
                <a:solidFill>
                  <a:schemeClr val="tx2"/>
                </a:solidFill>
                <a:latin typeface="+mj-lt"/>
              </a:rPr>
              <a:t>enables AI to "see" and interpret visual information. </a:t>
            </a:r>
            <a:endParaRPr lang="en-US" sz="3200" dirty="0" smtClean="0">
              <a:solidFill>
                <a:schemeClr val="tx2"/>
              </a:solidFill>
              <a:latin typeface="+mj-lt"/>
            </a:endParaRPr>
          </a:p>
          <a:p>
            <a:r>
              <a:rPr lang="en-US" sz="3200" dirty="0" smtClean="0">
                <a:solidFill>
                  <a:schemeClr val="tx2"/>
                </a:solidFill>
                <a:latin typeface="+mj-lt"/>
              </a:rPr>
              <a:t>RL </a:t>
            </a:r>
            <a:r>
              <a:rPr lang="en-US" sz="3200" dirty="0">
                <a:solidFill>
                  <a:schemeClr val="tx2"/>
                </a:solidFill>
                <a:latin typeface="+mj-lt"/>
              </a:rPr>
              <a:t>helps AI learn optimal strategies through interactions, and </a:t>
            </a:r>
            <a:endParaRPr lang="en-US" sz="3200" dirty="0" smtClean="0">
              <a:solidFill>
                <a:schemeClr val="tx2"/>
              </a:solidFill>
              <a:latin typeface="+mj-lt"/>
            </a:endParaRPr>
          </a:p>
          <a:p>
            <a:r>
              <a:rPr lang="en-US" sz="3200" dirty="0" smtClean="0">
                <a:solidFill>
                  <a:schemeClr val="tx2"/>
                </a:solidFill>
                <a:latin typeface="+mj-lt"/>
              </a:rPr>
              <a:t>DL </a:t>
            </a:r>
            <a:r>
              <a:rPr lang="en-US" sz="3200" dirty="0">
                <a:solidFill>
                  <a:schemeClr val="tx2"/>
                </a:solidFill>
                <a:latin typeface="+mj-lt"/>
              </a:rPr>
              <a:t>equips AI with the ability to learn </a:t>
            </a:r>
            <a:r>
              <a:rPr lang="en-US" sz="3200" dirty="0" smtClean="0">
                <a:solidFill>
                  <a:schemeClr val="tx2"/>
                </a:solidFill>
                <a:latin typeface="+mj-lt"/>
              </a:rPr>
              <a:t>. </a:t>
            </a:r>
            <a:endParaRPr lang="en-US" sz="3200" dirty="0">
              <a:solidFill>
                <a:schemeClr val="tx2"/>
              </a:solidFill>
              <a:latin typeface="+mj-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3" name="Freeform 3"/>
          <p:cNvSpPr/>
          <p:nvPr/>
        </p:nvSpPr>
        <p:spPr>
          <a:xfrm>
            <a:off x="11684568" y="380469"/>
            <a:ext cx="6377011" cy="1178759"/>
          </a:xfrm>
          <a:custGeom>
            <a:avLst/>
            <a:gdLst/>
            <a:ahLst/>
            <a:cxnLst/>
            <a:rect l="l" t="t" r="r" b="b"/>
            <a:pathLst>
              <a:path w="6377011" h="1178759">
                <a:moveTo>
                  <a:pt x="0" y="0"/>
                </a:moveTo>
                <a:lnTo>
                  <a:pt x="6377011" y="0"/>
                </a:lnTo>
                <a:lnTo>
                  <a:pt x="6377011" y="1178759"/>
                </a:lnTo>
                <a:lnTo>
                  <a:pt x="0" y="1178759"/>
                </a:lnTo>
                <a:lnTo>
                  <a:pt x="0" y="0"/>
                </a:lnTo>
                <a:close/>
              </a:path>
            </a:pathLst>
          </a:custGeom>
          <a:blipFill>
            <a:blip r:embed="rId2"/>
            <a:stretch>
              <a:fillRect/>
            </a:stretch>
          </a:blipFill>
        </p:spPr>
      </p:sp>
      <p:sp>
        <p:nvSpPr>
          <p:cNvPr id="4" name="TextBox 4"/>
          <p:cNvSpPr txBox="1"/>
          <p:nvPr/>
        </p:nvSpPr>
        <p:spPr>
          <a:xfrm>
            <a:off x="242552"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5" name="TextBox 5"/>
          <p:cNvSpPr txBox="1"/>
          <p:nvPr/>
        </p:nvSpPr>
        <p:spPr>
          <a:xfrm>
            <a:off x="9523939" y="9601366"/>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
        <p:nvSpPr>
          <p:cNvPr id="6" name="TextBox 6"/>
          <p:cNvSpPr txBox="1"/>
          <p:nvPr/>
        </p:nvSpPr>
        <p:spPr>
          <a:xfrm>
            <a:off x="890731" y="1473681"/>
            <a:ext cx="7098550" cy="738394"/>
          </a:xfrm>
          <a:prstGeom prst="rect">
            <a:avLst/>
          </a:prstGeom>
        </p:spPr>
        <p:txBody>
          <a:bodyPr lIns="0" tIns="0" rIns="0" bIns="0" rtlCol="0" anchor="t">
            <a:spAutoFit/>
          </a:bodyPr>
          <a:lstStyle/>
          <a:p>
            <a:pPr>
              <a:lnSpc>
                <a:spcPts val="6020"/>
              </a:lnSpc>
            </a:pPr>
            <a:r>
              <a:rPr lang="en-US" sz="4300">
                <a:solidFill>
                  <a:srgbClr val="004AAD"/>
                </a:solidFill>
                <a:latin typeface="Canva Sans Bold"/>
              </a:rPr>
              <a:t>What is Machine Learning?</a:t>
            </a:r>
          </a:p>
        </p:txBody>
      </p:sp>
      <p:grpSp>
        <p:nvGrpSpPr>
          <p:cNvPr id="7" name="Group 7"/>
          <p:cNvGrpSpPr/>
          <p:nvPr/>
        </p:nvGrpSpPr>
        <p:grpSpPr>
          <a:xfrm>
            <a:off x="1426816" y="3196873"/>
            <a:ext cx="5182978" cy="5182978"/>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500"/>
                </a:lnSpc>
              </a:pPr>
              <a:endParaRPr/>
            </a:p>
          </p:txBody>
        </p:sp>
      </p:grpSp>
      <p:grpSp>
        <p:nvGrpSpPr>
          <p:cNvPr id="10" name="Group 10"/>
          <p:cNvGrpSpPr/>
          <p:nvPr/>
        </p:nvGrpSpPr>
        <p:grpSpPr>
          <a:xfrm>
            <a:off x="2056436" y="4059947"/>
            <a:ext cx="3923739" cy="4135971"/>
            <a:chOff x="0" y="0"/>
            <a:chExt cx="812800" cy="856764"/>
          </a:xfrm>
        </p:grpSpPr>
        <p:sp>
          <p:nvSpPr>
            <p:cNvPr id="11" name="Freeform 11"/>
            <p:cNvSpPr/>
            <p:nvPr/>
          </p:nvSpPr>
          <p:spPr>
            <a:xfrm>
              <a:off x="-20070" y="0"/>
              <a:ext cx="852941" cy="856764"/>
            </a:xfrm>
            <a:custGeom>
              <a:avLst/>
              <a:gdLst/>
              <a:ahLst/>
              <a:cxnLst/>
              <a:rect l="l" t="t" r="r" b="b"/>
              <a:pathLst>
                <a:path w="852941" h="856764">
                  <a:moveTo>
                    <a:pt x="426470" y="0"/>
                  </a:moveTo>
                  <a:cubicBezTo>
                    <a:pt x="662311" y="1055"/>
                    <a:pt x="852940" y="192539"/>
                    <a:pt x="852940" y="428382"/>
                  </a:cubicBezTo>
                  <a:cubicBezTo>
                    <a:pt x="852940" y="664225"/>
                    <a:pt x="662311" y="855709"/>
                    <a:pt x="426470" y="856764"/>
                  </a:cubicBezTo>
                  <a:cubicBezTo>
                    <a:pt x="190629" y="855709"/>
                    <a:pt x="0" y="664225"/>
                    <a:pt x="0" y="428382"/>
                  </a:cubicBezTo>
                  <a:cubicBezTo>
                    <a:pt x="0" y="192539"/>
                    <a:pt x="190629" y="1055"/>
                    <a:pt x="426470" y="0"/>
                  </a:cubicBezTo>
                  <a:close/>
                </a:path>
              </a:pathLst>
            </a:custGeom>
            <a:solidFill>
              <a:srgbClr val="38B6FF"/>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4060"/>
                </a:lnSpc>
              </a:pPr>
              <a:r>
                <a:rPr lang="en-US" sz="2900">
                  <a:solidFill>
                    <a:srgbClr val="FFFFFF"/>
                  </a:solidFill>
                  <a:latin typeface="Canva Sans Bold"/>
                </a:rPr>
                <a:t>Machine Learning</a:t>
              </a:r>
            </a:p>
          </p:txBody>
        </p:sp>
      </p:grpSp>
      <p:sp>
        <p:nvSpPr>
          <p:cNvPr id="13" name="TextBox 13"/>
          <p:cNvSpPr txBox="1"/>
          <p:nvPr/>
        </p:nvSpPr>
        <p:spPr>
          <a:xfrm>
            <a:off x="3811342" y="3205776"/>
            <a:ext cx="413926" cy="537552"/>
          </a:xfrm>
          <a:prstGeom prst="rect">
            <a:avLst/>
          </a:prstGeom>
        </p:spPr>
        <p:txBody>
          <a:bodyPr lIns="0" tIns="0" rIns="0" bIns="0" rtlCol="0" anchor="t">
            <a:spAutoFit/>
          </a:bodyPr>
          <a:lstStyle/>
          <a:p>
            <a:pPr algn="ctr">
              <a:lnSpc>
                <a:spcPts val="4459"/>
              </a:lnSpc>
            </a:pPr>
            <a:r>
              <a:rPr lang="en-US" sz="3185">
                <a:solidFill>
                  <a:srgbClr val="FFFFFF"/>
                </a:solidFill>
                <a:latin typeface="Canva Sans Bold"/>
              </a:rPr>
              <a:t>AI</a:t>
            </a:r>
          </a:p>
        </p:txBody>
      </p:sp>
      <p:sp>
        <p:nvSpPr>
          <p:cNvPr id="14" name="TextBox 14"/>
          <p:cNvSpPr txBox="1"/>
          <p:nvPr/>
        </p:nvSpPr>
        <p:spPr>
          <a:xfrm>
            <a:off x="7119399" y="2700990"/>
            <a:ext cx="10559001" cy="5924699"/>
          </a:xfrm>
          <a:prstGeom prst="rect">
            <a:avLst/>
          </a:prstGeom>
        </p:spPr>
        <p:txBody>
          <a:bodyPr wrap="square" lIns="0" tIns="0" rIns="0" bIns="0" rtlCol="0" anchor="t">
            <a:spAutoFit/>
          </a:bodyPr>
          <a:lstStyle/>
          <a:p>
            <a:pPr marL="647702" lvl="1" indent="-323851">
              <a:lnSpc>
                <a:spcPts val="4200"/>
              </a:lnSpc>
              <a:buFont typeface="Arial"/>
              <a:buChar char="•"/>
            </a:pPr>
            <a:r>
              <a:rPr lang="en-US" sz="3000" dirty="0">
                <a:solidFill>
                  <a:srgbClr val="000000"/>
                </a:solidFill>
                <a:latin typeface="Canva Sans"/>
              </a:rPr>
              <a:t>Machine learning is </a:t>
            </a:r>
            <a:r>
              <a:rPr lang="en-US" sz="3000" dirty="0" smtClean="0">
                <a:solidFill>
                  <a:srgbClr val="000000"/>
                </a:solidFill>
                <a:latin typeface="Canva Sans"/>
              </a:rPr>
              <a:t>the process of teaching </a:t>
            </a:r>
            <a:r>
              <a:rPr lang="en-US" sz="3000" dirty="0">
                <a:solidFill>
                  <a:srgbClr val="000000"/>
                </a:solidFill>
                <a:latin typeface="Canva Sans"/>
              </a:rPr>
              <a:t>a computer to learn from data. </a:t>
            </a:r>
            <a:endParaRPr lang="en-US" sz="3000" dirty="0" smtClean="0">
              <a:solidFill>
                <a:srgbClr val="000000"/>
              </a:solidFill>
              <a:latin typeface="Canva Sans"/>
            </a:endParaRPr>
          </a:p>
          <a:p>
            <a:pPr marL="647702" lvl="1" indent="-323851">
              <a:lnSpc>
                <a:spcPts val="4200"/>
              </a:lnSpc>
              <a:buFont typeface="Arial"/>
              <a:buChar char="•"/>
            </a:pPr>
            <a:r>
              <a:rPr lang="en-US" sz="3000" dirty="0" smtClean="0">
                <a:solidFill>
                  <a:srgbClr val="000000"/>
                </a:solidFill>
                <a:latin typeface="Canva Sans"/>
              </a:rPr>
              <a:t>It's </a:t>
            </a:r>
            <a:r>
              <a:rPr lang="en-US" sz="3000" dirty="0">
                <a:solidFill>
                  <a:srgbClr val="000000"/>
                </a:solidFill>
                <a:latin typeface="Canva Sans"/>
              </a:rPr>
              <a:t>a </a:t>
            </a:r>
            <a:r>
              <a:rPr lang="en-US" sz="3000" dirty="0" smtClean="0">
                <a:solidFill>
                  <a:srgbClr val="000000"/>
                </a:solidFill>
                <a:latin typeface="Canva Sans"/>
              </a:rPr>
              <a:t>means </a:t>
            </a:r>
            <a:r>
              <a:rPr lang="en-US" sz="3000" dirty="0">
                <a:solidFill>
                  <a:srgbClr val="000000"/>
                </a:solidFill>
                <a:latin typeface="Canva Sans"/>
              </a:rPr>
              <a:t>for computers to recognize complex patterns </a:t>
            </a:r>
            <a:r>
              <a:rPr lang="en-US" sz="3000" dirty="0" smtClean="0">
                <a:solidFill>
                  <a:srgbClr val="000000"/>
                </a:solidFill>
                <a:latin typeface="Canva Sans"/>
              </a:rPr>
              <a:t>embedded in the data and </a:t>
            </a:r>
            <a:r>
              <a:rPr lang="en-US" sz="3000" dirty="0">
                <a:solidFill>
                  <a:srgbClr val="000000"/>
                </a:solidFill>
                <a:latin typeface="Canva Sans"/>
              </a:rPr>
              <a:t>make decisions based on those patterns. </a:t>
            </a:r>
            <a:endParaRPr lang="en-US" sz="3000" dirty="0" smtClean="0">
              <a:solidFill>
                <a:srgbClr val="000000"/>
              </a:solidFill>
              <a:latin typeface="Canva Sans"/>
            </a:endParaRPr>
          </a:p>
          <a:p>
            <a:pPr marL="647702" lvl="1" indent="-323851">
              <a:lnSpc>
                <a:spcPts val="4200"/>
              </a:lnSpc>
              <a:buFont typeface="Arial"/>
              <a:buChar char="•"/>
            </a:pPr>
            <a:r>
              <a:rPr lang="en-US" sz="3000" dirty="0" smtClean="0">
                <a:solidFill>
                  <a:srgbClr val="000000"/>
                </a:solidFill>
                <a:latin typeface="Canva Sans"/>
              </a:rPr>
              <a:t>The </a:t>
            </a:r>
            <a:r>
              <a:rPr lang="en-US" sz="3000" dirty="0">
                <a:solidFill>
                  <a:srgbClr val="000000"/>
                </a:solidFill>
                <a:latin typeface="Canva Sans"/>
              </a:rPr>
              <a:t>algorithms </a:t>
            </a:r>
            <a:r>
              <a:rPr lang="en-US" sz="3000" dirty="0" smtClean="0">
                <a:solidFill>
                  <a:srgbClr val="000000"/>
                </a:solidFill>
                <a:latin typeface="Canva Sans"/>
              </a:rPr>
              <a:t>used in machine learning </a:t>
            </a:r>
            <a:r>
              <a:rPr lang="en-US" sz="3000" dirty="0">
                <a:solidFill>
                  <a:srgbClr val="000000"/>
                </a:solidFill>
                <a:latin typeface="Canva Sans"/>
              </a:rPr>
              <a:t>can adjust and improve themselves as they're exposed to more and more data. </a:t>
            </a:r>
            <a:endParaRPr lang="en-US" sz="3000" dirty="0" smtClean="0">
              <a:solidFill>
                <a:srgbClr val="000000"/>
              </a:solidFill>
              <a:latin typeface="Canva Sans"/>
            </a:endParaRPr>
          </a:p>
          <a:p>
            <a:pPr marL="647702" lvl="1" indent="-323851">
              <a:lnSpc>
                <a:spcPts val="4200"/>
              </a:lnSpc>
              <a:buFont typeface="Arial"/>
              <a:buChar char="•"/>
            </a:pPr>
            <a:r>
              <a:rPr lang="en-US" sz="3000" dirty="0" smtClean="0">
                <a:solidFill>
                  <a:srgbClr val="000000"/>
                </a:solidFill>
                <a:latin typeface="Canva Sans"/>
              </a:rPr>
              <a:t>So</a:t>
            </a:r>
            <a:r>
              <a:rPr lang="en-US" sz="3000" dirty="0">
                <a:solidFill>
                  <a:srgbClr val="000000"/>
                </a:solidFill>
                <a:latin typeface="Canva Sans"/>
              </a:rPr>
              <a:t>, rather than programming a computer </a:t>
            </a:r>
            <a:r>
              <a:rPr lang="en-US" sz="3000" dirty="0" smtClean="0">
                <a:solidFill>
                  <a:srgbClr val="000000"/>
                </a:solidFill>
                <a:latin typeface="Canva Sans"/>
              </a:rPr>
              <a:t>with a step </a:t>
            </a:r>
            <a:r>
              <a:rPr lang="en-US" sz="3000" dirty="0">
                <a:solidFill>
                  <a:srgbClr val="000000"/>
                </a:solidFill>
                <a:latin typeface="Canva Sans"/>
              </a:rPr>
              <a:t>by </a:t>
            </a:r>
            <a:r>
              <a:rPr lang="en-US" sz="3000" dirty="0" smtClean="0">
                <a:solidFill>
                  <a:srgbClr val="000000"/>
                </a:solidFill>
                <a:latin typeface="Canva Sans"/>
              </a:rPr>
              <a:t>step instructions, </a:t>
            </a:r>
            <a:r>
              <a:rPr lang="en-US" sz="3000" dirty="0">
                <a:solidFill>
                  <a:srgbClr val="000000"/>
                </a:solidFill>
                <a:latin typeface="Canva Sans"/>
              </a:rPr>
              <a:t>you're letting it learn and make decisions on its own based on the examples it's given.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3" name="Freeform 3"/>
          <p:cNvSpPr/>
          <p:nvPr/>
        </p:nvSpPr>
        <p:spPr>
          <a:xfrm>
            <a:off x="11684568" y="380469"/>
            <a:ext cx="6377011" cy="1178759"/>
          </a:xfrm>
          <a:custGeom>
            <a:avLst/>
            <a:gdLst/>
            <a:ahLst/>
            <a:cxnLst/>
            <a:rect l="l" t="t" r="r" b="b"/>
            <a:pathLst>
              <a:path w="6377011" h="1178759">
                <a:moveTo>
                  <a:pt x="0" y="0"/>
                </a:moveTo>
                <a:lnTo>
                  <a:pt x="6377011" y="0"/>
                </a:lnTo>
                <a:lnTo>
                  <a:pt x="6377011" y="1178759"/>
                </a:lnTo>
                <a:lnTo>
                  <a:pt x="0" y="1178759"/>
                </a:lnTo>
                <a:lnTo>
                  <a:pt x="0" y="0"/>
                </a:lnTo>
                <a:close/>
              </a:path>
            </a:pathLst>
          </a:custGeom>
          <a:blipFill>
            <a:blip r:embed="rId3"/>
            <a:stretch>
              <a:fillRect/>
            </a:stretch>
          </a:blipFill>
        </p:spPr>
      </p:sp>
      <p:sp>
        <p:nvSpPr>
          <p:cNvPr id="4" name="TextBox 4"/>
          <p:cNvSpPr txBox="1"/>
          <p:nvPr/>
        </p:nvSpPr>
        <p:spPr>
          <a:xfrm>
            <a:off x="242552"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5" name="TextBox 5"/>
          <p:cNvSpPr txBox="1"/>
          <p:nvPr/>
        </p:nvSpPr>
        <p:spPr>
          <a:xfrm>
            <a:off x="9523939" y="9601366"/>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
        <p:nvSpPr>
          <p:cNvPr id="6" name="TextBox 6"/>
          <p:cNvSpPr txBox="1"/>
          <p:nvPr/>
        </p:nvSpPr>
        <p:spPr>
          <a:xfrm>
            <a:off x="647490" y="816164"/>
            <a:ext cx="9929669" cy="769441"/>
          </a:xfrm>
          <a:prstGeom prst="rect">
            <a:avLst/>
          </a:prstGeom>
        </p:spPr>
        <p:txBody>
          <a:bodyPr wrap="square" lIns="0" tIns="0" rIns="0" bIns="0" rtlCol="0" anchor="t">
            <a:spAutoFit/>
          </a:bodyPr>
          <a:lstStyle/>
          <a:p>
            <a:pPr>
              <a:lnSpc>
                <a:spcPts val="6020"/>
              </a:lnSpc>
            </a:pPr>
            <a:r>
              <a:rPr lang="en-US" sz="4300" dirty="0" smtClean="0">
                <a:solidFill>
                  <a:srgbClr val="004AAD"/>
                </a:solidFill>
                <a:latin typeface="Canva Sans Bold"/>
              </a:rPr>
              <a:t>Types of </a:t>
            </a:r>
            <a:r>
              <a:rPr lang="en-US" sz="4300" dirty="0">
                <a:solidFill>
                  <a:srgbClr val="004AAD"/>
                </a:solidFill>
                <a:latin typeface="Canva Sans Bold"/>
              </a:rPr>
              <a:t>Machine Learning?</a:t>
            </a:r>
          </a:p>
        </p:txBody>
      </p:sp>
      <p:pic>
        <p:nvPicPr>
          <p:cNvPr id="15" name="Picture 14"/>
          <p:cNvPicPr>
            <a:picLocks noChangeAspect="1"/>
          </p:cNvPicPr>
          <p:nvPr/>
        </p:nvPicPr>
        <p:blipFill>
          <a:blip r:embed="rId4"/>
          <a:stretch>
            <a:fillRect/>
          </a:stretch>
        </p:blipFill>
        <p:spPr>
          <a:xfrm>
            <a:off x="263725" y="1859670"/>
            <a:ext cx="9419736" cy="6096000"/>
          </a:xfrm>
          <a:prstGeom prst="rect">
            <a:avLst/>
          </a:prstGeom>
        </p:spPr>
      </p:pic>
      <p:sp>
        <p:nvSpPr>
          <p:cNvPr id="7" name="Rectangle 6"/>
          <p:cNvSpPr/>
          <p:nvPr/>
        </p:nvSpPr>
        <p:spPr>
          <a:xfrm>
            <a:off x="9906000" y="1688485"/>
            <a:ext cx="8067045" cy="7417415"/>
          </a:xfrm>
          <a:prstGeom prst="rect">
            <a:avLst/>
          </a:prstGeom>
        </p:spPr>
        <p:txBody>
          <a:bodyPr wrap="square">
            <a:spAutoFit/>
          </a:bodyPr>
          <a:lstStyle/>
          <a:p>
            <a:pPr marL="466725" indent="-466725">
              <a:buFont typeface="+mj-lt"/>
              <a:buAutoNum type="arabicPeriod"/>
            </a:pPr>
            <a:r>
              <a:rPr lang="en-US" sz="2800" b="1" dirty="0">
                <a:solidFill>
                  <a:srgbClr val="374151"/>
                </a:solidFill>
                <a:latin typeface="+mj-lt"/>
              </a:rPr>
              <a:t>Supervised Learning:</a:t>
            </a:r>
            <a:r>
              <a:rPr lang="en-US" sz="2800" dirty="0">
                <a:solidFill>
                  <a:srgbClr val="374151"/>
                </a:solidFill>
                <a:latin typeface="+mj-lt"/>
              </a:rPr>
              <a:t> </a:t>
            </a:r>
            <a:r>
              <a:rPr lang="en-US" sz="2800" dirty="0" smtClean="0">
                <a:solidFill>
                  <a:srgbClr val="374151"/>
                </a:solidFill>
                <a:latin typeface="+mj-lt"/>
              </a:rPr>
              <a:t>The </a:t>
            </a:r>
            <a:r>
              <a:rPr lang="en-US" sz="2800" dirty="0">
                <a:solidFill>
                  <a:srgbClr val="374151"/>
                </a:solidFill>
                <a:latin typeface="+mj-lt"/>
              </a:rPr>
              <a:t>model learns from </a:t>
            </a:r>
            <a:r>
              <a:rPr lang="en-US" sz="2800" dirty="0">
                <a:solidFill>
                  <a:schemeClr val="accent6">
                    <a:lumMod val="75000"/>
                  </a:schemeClr>
                </a:solidFill>
                <a:latin typeface="+mj-lt"/>
              </a:rPr>
              <a:t>labeled </a:t>
            </a:r>
            <a:r>
              <a:rPr lang="en-US" sz="2800" dirty="0" smtClean="0">
                <a:solidFill>
                  <a:schemeClr val="accent6">
                    <a:lumMod val="75000"/>
                  </a:schemeClr>
                </a:solidFill>
                <a:latin typeface="+mj-lt"/>
              </a:rPr>
              <a:t>data (input </a:t>
            </a:r>
            <a:r>
              <a:rPr lang="en-US" sz="2800" dirty="0">
                <a:solidFill>
                  <a:schemeClr val="accent6">
                    <a:lumMod val="75000"/>
                  </a:schemeClr>
                </a:solidFill>
                <a:latin typeface="+mj-lt"/>
              </a:rPr>
              <a:t>data </a:t>
            </a:r>
            <a:r>
              <a:rPr lang="en-US" sz="2800" dirty="0" smtClean="0">
                <a:solidFill>
                  <a:schemeClr val="accent6">
                    <a:lumMod val="75000"/>
                  </a:schemeClr>
                </a:solidFill>
                <a:latin typeface="+mj-lt"/>
              </a:rPr>
              <a:t>with </a:t>
            </a:r>
            <a:r>
              <a:rPr lang="en-US" sz="2800" dirty="0">
                <a:solidFill>
                  <a:schemeClr val="accent6">
                    <a:lumMod val="75000"/>
                  </a:schemeClr>
                </a:solidFill>
                <a:latin typeface="+mj-lt"/>
              </a:rPr>
              <a:t>corresponding correct output </a:t>
            </a:r>
            <a:r>
              <a:rPr lang="en-US" sz="2800" dirty="0" smtClean="0">
                <a:solidFill>
                  <a:schemeClr val="accent6">
                    <a:lumMod val="75000"/>
                  </a:schemeClr>
                </a:solidFill>
                <a:latin typeface="+mj-lt"/>
              </a:rPr>
              <a:t>labels)</a:t>
            </a:r>
            <a:r>
              <a:rPr lang="en-US" sz="2800" dirty="0" smtClean="0">
                <a:solidFill>
                  <a:srgbClr val="374151"/>
                </a:solidFill>
                <a:latin typeface="+mj-lt"/>
              </a:rPr>
              <a:t>. </a:t>
            </a:r>
            <a:r>
              <a:rPr lang="en-US" sz="2800" dirty="0">
                <a:solidFill>
                  <a:srgbClr val="374151"/>
                </a:solidFill>
                <a:latin typeface="+mj-lt"/>
              </a:rPr>
              <a:t>The </a:t>
            </a:r>
            <a:r>
              <a:rPr lang="en-US" sz="2800" dirty="0" smtClean="0">
                <a:solidFill>
                  <a:srgbClr val="374151"/>
                </a:solidFill>
                <a:latin typeface="+mj-lt"/>
              </a:rPr>
              <a:t>model learns </a:t>
            </a:r>
            <a:r>
              <a:rPr lang="en-US" sz="2800" dirty="0">
                <a:solidFill>
                  <a:srgbClr val="374151"/>
                </a:solidFill>
                <a:latin typeface="+mj-lt"/>
              </a:rPr>
              <a:t>the mapping between inputs and outputs, so it can make accurate predictions or </a:t>
            </a:r>
            <a:r>
              <a:rPr lang="en-US" sz="2800" dirty="0" smtClean="0">
                <a:solidFill>
                  <a:srgbClr val="374151"/>
                </a:solidFill>
                <a:latin typeface="+mj-lt"/>
              </a:rPr>
              <a:t>classifications.</a:t>
            </a:r>
            <a:endParaRPr lang="en-US" sz="2800" dirty="0">
              <a:solidFill>
                <a:srgbClr val="374151"/>
              </a:solidFill>
              <a:latin typeface="+mj-lt"/>
            </a:endParaRPr>
          </a:p>
          <a:p>
            <a:pPr marL="466725" indent="-466725">
              <a:buFont typeface="+mj-lt"/>
              <a:buAutoNum type="arabicPeriod"/>
            </a:pPr>
            <a:r>
              <a:rPr lang="en-US" sz="2800" b="1" dirty="0">
                <a:solidFill>
                  <a:srgbClr val="374151"/>
                </a:solidFill>
                <a:latin typeface="+mj-lt"/>
              </a:rPr>
              <a:t>Unsupervised</a:t>
            </a:r>
            <a:r>
              <a:rPr lang="en-US" sz="2800" b="1" dirty="0">
                <a:solidFill>
                  <a:srgbClr val="374151"/>
                </a:solidFill>
                <a:latin typeface="+mj-lt"/>
              </a:rPr>
              <a:t> Learning:</a:t>
            </a:r>
            <a:r>
              <a:rPr lang="en-US" sz="2800" dirty="0">
                <a:solidFill>
                  <a:srgbClr val="374151"/>
                </a:solidFill>
                <a:latin typeface="+mj-lt"/>
              </a:rPr>
              <a:t> </a:t>
            </a:r>
            <a:r>
              <a:rPr lang="en-US" sz="2800" dirty="0" smtClean="0">
                <a:solidFill>
                  <a:srgbClr val="374151"/>
                </a:solidFill>
                <a:latin typeface="+mj-lt"/>
              </a:rPr>
              <a:t>Deals </a:t>
            </a:r>
            <a:r>
              <a:rPr lang="en-US" sz="2800" dirty="0">
                <a:solidFill>
                  <a:srgbClr val="374151"/>
                </a:solidFill>
                <a:latin typeface="+mj-lt"/>
              </a:rPr>
              <a:t>with </a:t>
            </a:r>
            <a:r>
              <a:rPr lang="en-US" sz="2800" dirty="0">
                <a:solidFill>
                  <a:schemeClr val="accent6">
                    <a:lumMod val="75000"/>
                  </a:schemeClr>
                </a:solidFill>
                <a:latin typeface="+mj-lt"/>
              </a:rPr>
              <a:t>unlabeled </a:t>
            </a:r>
            <a:r>
              <a:rPr lang="en-US" sz="2800" dirty="0">
                <a:solidFill>
                  <a:schemeClr val="accent6">
                    <a:lumMod val="75000"/>
                  </a:schemeClr>
                </a:solidFill>
                <a:latin typeface="+mj-lt"/>
              </a:rPr>
              <a:t>data </a:t>
            </a:r>
            <a:r>
              <a:rPr lang="en-US" sz="2800" dirty="0">
                <a:solidFill>
                  <a:schemeClr val="accent6">
                    <a:lumMod val="75000"/>
                  </a:schemeClr>
                </a:solidFill>
                <a:latin typeface="+mj-lt"/>
              </a:rPr>
              <a:t>(input data with </a:t>
            </a:r>
            <a:r>
              <a:rPr lang="en-US" sz="2800" dirty="0">
                <a:solidFill>
                  <a:schemeClr val="accent6">
                    <a:lumMod val="75000"/>
                  </a:schemeClr>
                </a:solidFill>
                <a:latin typeface="+mj-lt"/>
              </a:rPr>
              <a:t>no corresponding </a:t>
            </a:r>
            <a:r>
              <a:rPr lang="en-US" sz="2800" dirty="0">
                <a:solidFill>
                  <a:schemeClr val="accent6">
                    <a:lumMod val="75000"/>
                  </a:schemeClr>
                </a:solidFill>
                <a:latin typeface="+mj-lt"/>
              </a:rPr>
              <a:t>correct output labels</a:t>
            </a:r>
            <a:r>
              <a:rPr lang="en-US" sz="2800" dirty="0">
                <a:solidFill>
                  <a:schemeClr val="accent6">
                    <a:lumMod val="75000"/>
                  </a:schemeClr>
                </a:solidFill>
                <a:latin typeface="+mj-lt"/>
              </a:rPr>
              <a:t>).</a:t>
            </a:r>
            <a:r>
              <a:rPr lang="en-US" sz="2800" dirty="0" smtClean="0">
                <a:solidFill>
                  <a:srgbClr val="374151"/>
                </a:solidFill>
                <a:latin typeface="+mj-lt"/>
              </a:rPr>
              <a:t> The </a:t>
            </a:r>
            <a:r>
              <a:rPr lang="en-US" sz="2800" dirty="0">
                <a:solidFill>
                  <a:srgbClr val="374151"/>
                </a:solidFill>
                <a:latin typeface="+mj-lt"/>
              </a:rPr>
              <a:t>model tries to find patterns or structure in the data without being given explicit output labels. Clustering and dimensionality reduction are common tasks in unsupervised learning. </a:t>
            </a:r>
          </a:p>
          <a:p>
            <a:pPr marL="392113" indent="-392113">
              <a:buFont typeface="+mj-lt"/>
              <a:buAutoNum type="arabicPeriod"/>
            </a:pPr>
            <a:r>
              <a:rPr lang="en-US" sz="2800" b="1" dirty="0">
                <a:solidFill>
                  <a:srgbClr val="374151"/>
                </a:solidFill>
                <a:latin typeface="+mj-lt"/>
              </a:rPr>
              <a:t>Reinforcement Learning:</a:t>
            </a:r>
            <a:r>
              <a:rPr lang="en-US" sz="2800" dirty="0">
                <a:solidFill>
                  <a:srgbClr val="374151"/>
                </a:solidFill>
                <a:latin typeface="+mj-lt"/>
              </a:rPr>
              <a:t> </a:t>
            </a:r>
            <a:r>
              <a:rPr lang="en-US" sz="2800" dirty="0" smtClean="0">
                <a:solidFill>
                  <a:srgbClr val="374151"/>
                </a:solidFill>
                <a:latin typeface="+mj-lt"/>
              </a:rPr>
              <a:t>Reinforcement learning makes </a:t>
            </a:r>
            <a:r>
              <a:rPr lang="en-US" sz="2800" dirty="0">
                <a:solidFill>
                  <a:srgbClr val="374151"/>
                </a:solidFill>
                <a:latin typeface="+mj-lt"/>
              </a:rPr>
              <a:t>an agent </a:t>
            </a:r>
            <a:r>
              <a:rPr lang="en-US" sz="2800" dirty="0" smtClean="0">
                <a:solidFill>
                  <a:srgbClr val="374151"/>
                </a:solidFill>
                <a:latin typeface="+mj-lt"/>
              </a:rPr>
              <a:t>learn </a:t>
            </a:r>
            <a:r>
              <a:rPr lang="en-US" sz="2800" dirty="0">
                <a:solidFill>
                  <a:srgbClr val="374151"/>
                </a:solidFill>
                <a:latin typeface="+mj-lt"/>
              </a:rPr>
              <a:t>how to make decisions by </a:t>
            </a:r>
            <a:r>
              <a:rPr lang="en-US" sz="2800" dirty="0">
                <a:solidFill>
                  <a:schemeClr val="accent6">
                    <a:lumMod val="75000"/>
                  </a:schemeClr>
                </a:solidFill>
                <a:latin typeface="+mj-lt"/>
              </a:rPr>
              <a:t>interacting with an environment</a:t>
            </a:r>
            <a:r>
              <a:rPr lang="en-US" sz="2800" dirty="0">
                <a:solidFill>
                  <a:srgbClr val="374151"/>
                </a:solidFill>
                <a:latin typeface="+mj-lt"/>
              </a:rPr>
              <a:t>. The agent receives feedback in the form of rewards or penalties based on its actions. </a:t>
            </a:r>
            <a:endParaRPr lang="en-US" sz="2800" b="0" i="0" dirty="0">
              <a:solidFill>
                <a:srgbClr val="374151"/>
              </a:solidFill>
              <a:effectLst/>
              <a:latin typeface="+mj-lt"/>
            </a:endParaRPr>
          </a:p>
        </p:txBody>
      </p:sp>
      <p:sp>
        <p:nvSpPr>
          <p:cNvPr id="8" name="TextBox 7"/>
          <p:cNvSpPr txBox="1"/>
          <p:nvPr/>
        </p:nvSpPr>
        <p:spPr>
          <a:xfrm>
            <a:off x="228556" y="7765297"/>
            <a:ext cx="2781510" cy="954107"/>
          </a:xfrm>
          <a:prstGeom prst="rect">
            <a:avLst/>
          </a:prstGeom>
          <a:noFill/>
        </p:spPr>
        <p:txBody>
          <a:bodyPr wrap="square" rtlCol="0">
            <a:spAutoFit/>
          </a:bodyPr>
          <a:lstStyle/>
          <a:p>
            <a:pPr algn="ctr"/>
            <a:r>
              <a:rPr lang="en-US" sz="2800" b="1" dirty="0" smtClean="0"/>
              <a:t>Uses Labeled Data</a:t>
            </a:r>
            <a:endParaRPr lang="en-US" sz="2800" b="1" dirty="0"/>
          </a:p>
        </p:txBody>
      </p:sp>
      <p:sp>
        <p:nvSpPr>
          <p:cNvPr id="10" name="TextBox 9"/>
          <p:cNvSpPr txBox="1"/>
          <p:nvPr/>
        </p:nvSpPr>
        <p:spPr>
          <a:xfrm>
            <a:off x="3582838" y="7707425"/>
            <a:ext cx="2781510" cy="954107"/>
          </a:xfrm>
          <a:prstGeom prst="rect">
            <a:avLst/>
          </a:prstGeom>
          <a:noFill/>
        </p:spPr>
        <p:txBody>
          <a:bodyPr wrap="square" rtlCol="0">
            <a:spAutoFit/>
          </a:bodyPr>
          <a:lstStyle/>
          <a:p>
            <a:pPr algn="ctr"/>
            <a:r>
              <a:rPr lang="en-US" sz="2800" b="1" dirty="0" smtClean="0"/>
              <a:t>Uses Unlabeled Data</a:t>
            </a:r>
            <a:endParaRPr lang="en-US" sz="2800" b="1" dirty="0"/>
          </a:p>
        </p:txBody>
      </p:sp>
      <p:sp>
        <p:nvSpPr>
          <p:cNvPr id="11" name="TextBox 10"/>
          <p:cNvSpPr txBox="1"/>
          <p:nvPr/>
        </p:nvSpPr>
        <p:spPr>
          <a:xfrm>
            <a:off x="6640252" y="7942984"/>
            <a:ext cx="3043209" cy="954107"/>
          </a:xfrm>
          <a:prstGeom prst="rect">
            <a:avLst/>
          </a:prstGeom>
          <a:noFill/>
        </p:spPr>
        <p:txBody>
          <a:bodyPr wrap="square" rtlCol="0">
            <a:spAutoFit/>
          </a:bodyPr>
          <a:lstStyle/>
          <a:p>
            <a:pPr algn="ctr"/>
            <a:r>
              <a:rPr lang="en-US" sz="2800" b="1" dirty="0" smtClean="0"/>
              <a:t>Uses Carrot and Stick</a:t>
            </a:r>
            <a:endParaRPr lang="en-US" sz="2800" b="1" dirty="0"/>
          </a:p>
        </p:txBody>
      </p:sp>
    </p:spTree>
    <p:extLst>
      <p:ext uri="{BB962C8B-B14F-4D97-AF65-F5344CB8AC3E}">
        <p14:creationId xmlns:p14="http://schemas.microsoft.com/office/powerpoint/2010/main" val="39149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7886410" y="5947952"/>
            <a:ext cx="8572500" cy="2743200"/>
          </a:xfrm>
          <a:prstGeom prst="rect">
            <a:avLst/>
          </a:prstGeom>
        </p:spPr>
      </p:pic>
      <p:sp>
        <p:nvSpPr>
          <p:cNvPr id="2" name="AutoShape 2"/>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3" name="Freeform 3"/>
          <p:cNvSpPr/>
          <p:nvPr/>
        </p:nvSpPr>
        <p:spPr>
          <a:xfrm>
            <a:off x="11684568" y="380469"/>
            <a:ext cx="6377011" cy="1178759"/>
          </a:xfrm>
          <a:custGeom>
            <a:avLst/>
            <a:gdLst/>
            <a:ahLst/>
            <a:cxnLst/>
            <a:rect l="l" t="t" r="r" b="b"/>
            <a:pathLst>
              <a:path w="6377011" h="1178759">
                <a:moveTo>
                  <a:pt x="0" y="0"/>
                </a:moveTo>
                <a:lnTo>
                  <a:pt x="6377011" y="0"/>
                </a:lnTo>
                <a:lnTo>
                  <a:pt x="6377011" y="1178759"/>
                </a:lnTo>
                <a:lnTo>
                  <a:pt x="0" y="1178759"/>
                </a:lnTo>
                <a:lnTo>
                  <a:pt x="0" y="0"/>
                </a:lnTo>
                <a:close/>
              </a:path>
            </a:pathLst>
          </a:custGeom>
          <a:blipFill>
            <a:blip r:embed="rId3"/>
            <a:stretch>
              <a:fillRect/>
            </a:stretch>
          </a:blipFill>
        </p:spPr>
      </p:sp>
      <p:sp>
        <p:nvSpPr>
          <p:cNvPr id="4" name="TextBox 4"/>
          <p:cNvSpPr txBox="1"/>
          <p:nvPr/>
        </p:nvSpPr>
        <p:spPr>
          <a:xfrm>
            <a:off x="242552"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5" name="TextBox 5"/>
          <p:cNvSpPr txBox="1"/>
          <p:nvPr/>
        </p:nvSpPr>
        <p:spPr>
          <a:xfrm>
            <a:off x="9523939" y="9601366"/>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
        <p:nvSpPr>
          <p:cNvPr id="6" name="TextBox 6"/>
          <p:cNvSpPr txBox="1"/>
          <p:nvPr/>
        </p:nvSpPr>
        <p:spPr>
          <a:xfrm>
            <a:off x="1023792" y="789787"/>
            <a:ext cx="11148869" cy="769441"/>
          </a:xfrm>
          <a:prstGeom prst="rect">
            <a:avLst/>
          </a:prstGeom>
        </p:spPr>
        <p:txBody>
          <a:bodyPr wrap="square" lIns="0" tIns="0" rIns="0" bIns="0" rtlCol="0" anchor="t">
            <a:spAutoFit/>
          </a:bodyPr>
          <a:lstStyle/>
          <a:p>
            <a:pPr>
              <a:lnSpc>
                <a:spcPts val="6020"/>
              </a:lnSpc>
            </a:pPr>
            <a:r>
              <a:rPr lang="en-US" sz="4300" dirty="0" smtClean="0">
                <a:solidFill>
                  <a:srgbClr val="004AAD"/>
                </a:solidFill>
                <a:latin typeface="Canva Sans Bold"/>
              </a:rPr>
              <a:t>Machine Learning enables NLP</a:t>
            </a:r>
            <a:endParaRPr lang="en-US" sz="4300" dirty="0">
              <a:solidFill>
                <a:srgbClr val="004AAD"/>
              </a:solidFill>
              <a:latin typeface="Canva Sans Bold"/>
            </a:endParaRPr>
          </a:p>
        </p:txBody>
      </p:sp>
      <p:grpSp>
        <p:nvGrpSpPr>
          <p:cNvPr id="7" name="Group 7"/>
          <p:cNvGrpSpPr/>
          <p:nvPr/>
        </p:nvGrpSpPr>
        <p:grpSpPr>
          <a:xfrm>
            <a:off x="1041377" y="2733228"/>
            <a:ext cx="5182978" cy="5182978"/>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3500"/>
                </a:lnSpc>
              </a:pPr>
              <a:endParaRPr/>
            </a:p>
          </p:txBody>
        </p:sp>
      </p:grpSp>
      <p:grpSp>
        <p:nvGrpSpPr>
          <p:cNvPr id="10" name="Group 10"/>
          <p:cNvGrpSpPr/>
          <p:nvPr/>
        </p:nvGrpSpPr>
        <p:grpSpPr>
          <a:xfrm>
            <a:off x="1574104" y="3455574"/>
            <a:ext cx="4117517" cy="4135971"/>
            <a:chOff x="-20070" y="0"/>
            <a:chExt cx="852941" cy="856764"/>
          </a:xfrm>
        </p:grpSpPr>
        <p:sp>
          <p:nvSpPr>
            <p:cNvPr id="11" name="Freeform 11"/>
            <p:cNvSpPr/>
            <p:nvPr/>
          </p:nvSpPr>
          <p:spPr>
            <a:xfrm>
              <a:off x="-20070" y="0"/>
              <a:ext cx="852941" cy="856764"/>
            </a:xfrm>
            <a:custGeom>
              <a:avLst/>
              <a:gdLst/>
              <a:ahLst/>
              <a:cxnLst/>
              <a:rect l="l" t="t" r="r" b="b"/>
              <a:pathLst>
                <a:path w="852941" h="856764">
                  <a:moveTo>
                    <a:pt x="426470" y="0"/>
                  </a:moveTo>
                  <a:cubicBezTo>
                    <a:pt x="662311" y="1055"/>
                    <a:pt x="852940" y="192539"/>
                    <a:pt x="852940" y="428382"/>
                  </a:cubicBezTo>
                  <a:cubicBezTo>
                    <a:pt x="852940" y="664225"/>
                    <a:pt x="662311" y="855709"/>
                    <a:pt x="426470" y="856764"/>
                  </a:cubicBezTo>
                  <a:cubicBezTo>
                    <a:pt x="190629" y="855709"/>
                    <a:pt x="0" y="664225"/>
                    <a:pt x="0" y="428382"/>
                  </a:cubicBezTo>
                  <a:cubicBezTo>
                    <a:pt x="0" y="192539"/>
                    <a:pt x="190629" y="1055"/>
                    <a:pt x="426470" y="0"/>
                  </a:cubicBezTo>
                  <a:close/>
                </a:path>
              </a:pathLst>
            </a:custGeom>
            <a:solidFill>
              <a:srgbClr val="38B6FF"/>
            </a:solidFill>
          </p:spPr>
        </p:sp>
        <p:sp>
          <p:nvSpPr>
            <p:cNvPr id="12" name="TextBox 12"/>
            <p:cNvSpPr txBox="1"/>
            <p:nvPr/>
          </p:nvSpPr>
          <p:spPr>
            <a:xfrm>
              <a:off x="76200" y="19050"/>
              <a:ext cx="660400" cy="300116"/>
            </a:xfrm>
            <a:prstGeom prst="rect">
              <a:avLst/>
            </a:prstGeom>
          </p:spPr>
          <p:txBody>
            <a:bodyPr lIns="50800" tIns="50800" rIns="50800" bIns="50800" rtlCol="0" anchor="ctr"/>
            <a:lstStyle/>
            <a:p>
              <a:pPr algn="ctr">
                <a:lnSpc>
                  <a:spcPts val="4060"/>
                </a:lnSpc>
              </a:pPr>
              <a:r>
                <a:rPr lang="en-US" sz="2900" dirty="0">
                  <a:solidFill>
                    <a:srgbClr val="FFFFFF"/>
                  </a:solidFill>
                  <a:latin typeface="Canva Sans Bold"/>
                </a:rPr>
                <a:t>Machine Learning</a:t>
              </a:r>
            </a:p>
          </p:txBody>
        </p:sp>
      </p:grpSp>
      <p:sp>
        <p:nvSpPr>
          <p:cNvPr id="13" name="TextBox 13"/>
          <p:cNvSpPr txBox="1"/>
          <p:nvPr/>
        </p:nvSpPr>
        <p:spPr>
          <a:xfrm>
            <a:off x="3425903" y="2742131"/>
            <a:ext cx="413926" cy="537552"/>
          </a:xfrm>
          <a:prstGeom prst="rect">
            <a:avLst/>
          </a:prstGeom>
        </p:spPr>
        <p:txBody>
          <a:bodyPr lIns="0" tIns="0" rIns="0" bIns="0" rtlCol="0" anchor="t">
            <a:spAutoFit/>
          </a:bodyPr>
          <a:lstStyle/>
          <a:p>
            <a:pPr algn="ctr">
              <a:lnSpc>
                <a:spcPts val="4459"/>
              </a:lnSpc>
            </a:pPr>
            <a:r>
              <a:rPr lang="en-US" sz="3185">
                <a:solidFill>
                  <a:srgbClr val="FFFFFF"/>
                </a:solidFill>
                <a:latin typeface="Canva Sans Bold"/>
              </a:rPr>
              <a:t>AI</a:t>
            </a:r>
          </a:p>
        </p:txBody>
      </p:sp>
      <p:sp>
        <p:nvSpPr>
          <p:cNvPr id="14" name="TextBox 14"/>
          <p:cNvSpPr txBox="1"/>
          <p:nvPr/>
        </p:nvSpPr>
        <p:spPr>
          <a:xfrm>
            <a:off x="6259611" y="2423166"/>
            <a:ext cx="10559001" cy="3231654"/>
          </a:xfrm>
          <a:prstGeom prst="rect">
            <a:avLst/>
          </a:prstGeom>
        </p:spPr>
        <p:txBody>
          <a:bodyPr wrap="square" lIns="0" tIns="0" rIns="0" bIns="0" rtlCol="0" anchor="t">
            <a:spAutoFit/>
          </a:bodyPr>
          <a:lstStyle/>
          <a:p>
            <a:pPr marL="647702" lvl="1" indent="-323851">
              <a:lnSpc>
                <a:spcPts val="4200"/>
              </a:lnSpc>
              <a:buFont typeface="Arial"/>
              <a:buChar char="•"/>
            </a:pPr>
            <a:r>
              <a:rPr lang="en-US" sz="3000" dirty="0">
                <a:solidFill>
                  <a:srgbClr val="000000"/>
                </a:solidFill>
                <a:latin typeface="Canva Sans"/>
              </a:rPr>
              <a:t>Machine learning is </a:t>
            </a:r>
            <a:r>
              <a:rPr lang="en-US" sz="3000" dirty="0" smtClean="0">
                <a:solidFill>
                  <a:srgbClr val="000000"/>
                </a:solidFill>
                <a:latin typeface="Canva Sans"/>
              </a:rPr>
              <a:t>the tool used to teach </a:t>
            </a:r>
            <a:r>
              <a:rPr lang="en-US" sz="3000" dirty="0">
                <a:solidFill>
                  <a:srgbClr val="000000"/>
                </a:solidFill>
                <a:latin typeface="Canva Sans"/>
              </a:rPr>
              <a:t>computers to understand and use human language. </a:t>
            </a:r>
            <a:endParaRPr lang="en-US" sz="3000" dirty="0" smtClean="0">
              <a:solidFill>
                <a:srgbClr val="000000"/>
              </a:solidFill>
              <a:latin typeface="Canva Sans"/>
            </a:endParaRPr>
          </a:p>
          <a:p>
            <a:pPr marL="647702" lvl="1" indent="-323851">
              <a:lnSpc>
                <a:spcPts val="4200"/>
              </a:lnSpc>
              <a:buFont typeface="Arial"/>
              <a:buChar char="•"/>
            </a:pPr>
            <a:r>
              <a:rPr lang="en-US" sz="3000" dirty="0" smtClean="0">
                <a:solidFill>
                  <a:srgbClr val="000000"/>
                </a:solidFill>
                <a:latin typeface="Canva Sans"/>
              </a:rPr>
              <a:t>Machine </a:t>
            </a:r>
            <a:r>
              <a:rPr lang="en-US" sz="3000" dirty="0">
                <a:solidFill>
                  <a:srgbClr val="000000"/>
                </a:solidFill>
                <a:latin typeface="Canva Sans"/>
              </a:rPr>
              <a:t>Learning </a:t>
            </a:r>
            <a:r>
              <a:rPr lang="en-US" sz="3000" dirty="0" smtClean="0">
                <a:solidFill>
                  <a:srgbClr val="000000"/>
                </a:solidFill>
                <a:latin typeface="Canva Sans"/>
              </a:rPr>
              <a:t>in NLP is </a:t>
            </a:r>
            <a:r>
              <a:rPr lang="en-US" sz="3000" dirty="0">
                <a:solidFill>
                  <a:srgbClr val="000000"/>
                </a:solidFill>
                <a:latin typeface="Canva Sans"/>
              </a:rPr>
              <a:t>about teaching computers to understand human language by giving them examples, adjusting their learning settings, and then using their learning to make predictions on new data.</a:t>
            </a:r>
          </a:p>
        </p:txBody>
      </p:sp>
      <p:sp>
        <p:nvSpPr>
          <p:cNvPr id="15" name="Freeform 11"/>
          <p:cNvSpPr/>
          <p:nvPr/>
        </p:nvSpPr>
        <p:spPr>
          <a:xfrm>
            <a:off x="2335240" y="5088091"/>
            <a:ext cx="2590800" cy="2294898"/>
          </a:xfrm>
          <a:custGeom>
            <a:avLst/>
            <a:gdLst/>
            <a:ahLst/>
            <a:cxnLst/>
            <a:rect l="l" t="t" r="r" b="b"/>
            <a:pathLst>
              <a:path w="852941" h="856764">
                <a:moveTo>
                  <a:pt x="426470" y="0"/>
                </a:moveTo>
                <a:cubicBezTo>
                  <a:pt x="662311" y="1055"/>
                  <a:pt x="852940" y="192539"/>
                  <a:pt x="852940" y="428382"/>
                </a:cubicBezTo>
                <a:cubicBezTo>
                  <a:pt x="852940" y="664225"/>
                  <a:pt x="662311" y="855709"/>
                  <a:pt x="426470" y="856764"/>
                </a:cubicBezTo>
                <a:cubicBezTo>
                  <a:pt x="190629" y="855709"/>
                  <a:pt x="0" y="664225"/>
                  <a:pt x="0" y="428382"/>
                </a:cubicBezTo>
                <a:cubicBezTo>
                  <a:pt x="0" y="192539"/>
                  <a:pt x="190629" y="1055"/>
                  <a:pt x="42647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0" scaled="1"/>
            <a:tileRect/>
          </a:gradFill>
        </p:spPr>
      </p:sp>
      <p:sp>
        <p:nvSpPr>
          <p:cNvPr id="17" name="TextBox 12"/>
          <p:cNvSpPr txBox="1"/>
          <p:nvPr/>
        </p:nvSpPr>
        <p:spPr>
          <a:xfrm>
            <a:off x="2038836" y="5359340"/>
            <a:ext cx="3188038" cy="1448790"/>
          </a:xfrm>
          <a:prstGeom prst="rect">
            <a:avLst/>
          </a:prstGeom>
        </p:spPr>
        <p:txBody>
          <a:bodyPr lIns="50800" tIns="50800" rIns="50800" bIns="50800" rtlCol="0" anchor="ctr"/>
          <a:lstStyle/>
          <a:p>
            <a:pPr algn="ctr">
              <a:lnSpc>
                <a:spcPts val="4060"/>
              </a:lnSpc>
            </a:pPr>
            <a:r>
              <a:rPr lang="en-US" sz="2900" dirty="0" smtClean="0">
                <a:solidFill>
                  <a:srgbClr val="FFFFFF"/>
                </a:solidFill>
                <a:latin typeface="Canva Sans Bold"/>
              </a:rPr>
              <a:t>NLP</a:t>
            </a:r>
            <a:endParaRPr lang="en-US" sz="2900" dirty="0">
              <a:solidFill>
                <a:srgbClr val="FFFFFF"/>
              </a:solidFill>
              <a:latin typeface="Canva Sans Bold"/>
            </a:endParaRPr>
          </a:p>
        </p:txBody>
      </p:sp>
      <p:sp>
        <p:nvSpPr>
          <p:cNvPr id="19" name="Oval 18"/>
          <p:cNvSpPr/>
          <p:nvPr/>
        </p:nvSpPr>
        <p:spPr>
          <a:xfrm>
            <a:off x="14630400" y="7430301"/>
            <a:ext cx="1981200" cy="1417309"/>
          </a:xfrm>
          <a:prstGeom prst="ellipse">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16589678" y="2743200"/>
            <a:ext cx="1045179" cy="5131837"/>
          </a:xfrm>
          <a:custGeom>
            <a:avLst/>
            <a:gdLst>
              <a:gd name="connsiteX0" fmla="*/ 224085 w 1045179"/>
              <a:gd name="connsiteY0" fmla="*/ 0 h 5131837"/>
              <a:gd name="connsiteX1" fmla="*/ 317391 w 1045179"/>
              <a:gd name="connsiteY1" fmla="*/ 55984 h 5131837"/>
              <a:gd name="connsiteX2" fmla="*/ 354714 w 1045179"/>
              <a:gd name="connsiteY2" fmla="*/ 111967 h 5131837"/>
              <a:gd name="connsiteX3" fmla="*/ 466681 w 1045179"/>
              <a:gd name="connsiteY3" fmla="*/ 261257 h 5131837"/>
              <a:gd name="connsiteX4" fmla="*/ 522665 w 1045179"/>
              <a:gd name="connsiteY4" fmla="*/ 373224 h 5131837"/>
              <a:gd name="connsiteX5" fmla="*/ 559987 w 1045179"/>
              <a:gd name="connsiteY5" fmla="*/ 485192 h 5131837"/>
              <a:gd name="connsiteX6" fmla="*/ 634632 w 1045179"/>
              <a:gd name="connsiteY6" fmla="*/ 671804 h 5131837"/>
              <a:gd name="connsiteX7" fmla="*/ 671955 w 1045179"/>
              <a:gd name="connsiteY7" fmla="*/ 783771 h 5131837"/>
              <a:gd name="connsiteX8" fmla="*/ 690616 w 1045179"/>
              <a:gd name="connsiteY8" fmla="*/ 839755 h 5131837"/>
              <a:gd name="connsiteX9" fmla="*/ 727938 w 1045179"/>
              <a:gd name="connsiteY9" fmla="*/ 877078 h 5131837"/>
              <a:gd name="connsiteX10" fmla="*/ 746600 w 1045179"/>
              <a:gd name="connsiteY10" fmla="*/ 970384 h 5131837"/>
              <a:gd name="connsiteX11" fmla="*/ 783922 w 1045179"/>
              <a:gd name="connsiteY11" fmla="*/ 1082351 h 5131837"/>
              <a:gd name="connsiteX12" fmla="*/ 802583 w 1045179"/>
              <a:gd name="connsiteY12" fmla="*/ 1138335 h 5131837"/>
              <a:gd name="connsiteX13" fmla="*/ 821244 w 1045179"/>
              <a:gd name="connsiteY13" fmla="*/ 1194318 h 5131837"/>
              <a:gd name="connsiteX14" fmla="*/ 895889 w 1045179"/>
              <a:gd name="connsiteY14" fmla="*/ 1455576 h 5131837"/>
              <a:gd name="connsiteX15" fmla="*/ 933212 w 1045179"/>
              <a:gd name="connsiteY15" fmla="*/ 1586204 h 5131837"/>
              <a:gd name="connsiteX16" fmla="*/ 970534 w 1045179"/>
              <a:gd name="connsiteY16" fmla="*/ 1772816 h 5131837"/>
              <a:gd name="connsiteX17" fmla="*/ 1007857 w 1045179"/>
              <a:gd name="connsiteY17" fmla="*/ 2090057 h 5131837"/>
              <a:gd name="connsiteX18" fmla="*/ 1026518 w 1045179"/>
              <a:gd name="connsiteY18" fmla="*/ 2146041 h 5131837"/>
              <a:gd name="connsiteX19" fmla="*/ 1045179 w 1045179"/>
              <a:gd name="connsiteY19" fmla="*/ 2332653 h 5131837"/>
              <a:gd name="connsiteX20" fmla="*/ 1026518 w 1045179"/>
              <a:gd name="connsiteY20" fmla="*/ 3340359 h 5131837"/>
              <a:gd name="connsiteX21" fmla="*/ 970534 w 1045179"/>
              <a:gd name="connsiteY21" fmla="*/ 3508310 h 5131837"/>
              <a:gd name="connsiteX22" fmla="*/ 933212 w 1045179"/>
              <a:gd name="connsiteY22" fmla="*/ 3657600 h 5131837"/>
              <a:gd name="connsiteX23" fmla="*/ 914551 w 1045179"/>
              <a:gd name="connsiteY23" fmla="*/ 3750906 h 5131837"/>
              <a:gd name="connsiteX24" fmla="*/ 877228 w 1045179"/>
              <a:gd name="connsiteY24" fmla="*/ 3862873 h 5131837"/>
              <a:gd name="connsiteX25" fmla="*/ 858567 w 1045179"/>
              <a:gd name="connsiteY25" fmla="*/ 3918857 h 5131837"/>
              <a:gd name="connsiteX26" fmla="*/ 839906 w 1045179"/>
              <a:gd name="connsiteY26" fmla="*/ 3974841 h 5131837"/>
              <a:gd name="connsiteX27" fmla="*/ 783922 w 1045179"/>
              <a:gd name="connsiteY27" fmla="*/ 4105469 h 5131837"/>
              <a:gd name="connsiteX28" fmla="*/ 746600 w 1045179"/>
              <a:gd name="connsiteY28" fmla="*/ 4142792 h 5131837"/>
              <a:gd name="connsiteX29" fmla="*/ 671955 w 1045179"/>
              <a:gd name="connsiteY29" fmla="*/ 4292082 h 5131837"/>
              <a:gd name="connsiteX30" fmla="*/ 597310 w 1045179"/>
              <a:gd name="connsiteY30" fmla="*/ 4385388 h 5131837"/>
              <a:gd name="connsiteX31" fmla="*/ 578649 w 1045179"/>
              <a:gd name="connsiteY31" fmla="*/ 4441371 h 5131837"/>
              <a:gd name="connsiteX32" fmla="*/ 541326 w 1045179"/>
              <a:gd name="connsiteY32" fmla="*/ 4478694 h 5131837"/>
              <a:gd name="connsiteX33" fmla="*/ 485342 w 1045179"/>
              <a:gd name="connsiteY33" fmla="*/ 4572000 h 5131837"/>
              <a:gd name="connsiteX34" fmla="*/ 410698 w 1045179"/>
              <a:gd name="connsiteY34" fmla="*/ 4683967 h 5131837"/>
              <a:gd name="connsiteX35" fmla="*/ 373375 w 1045179"/>
              <a:gd name="connsiteY35" fmla="*/ 4739951 h 5131837"/>
              <a:gd name="connsiteX36" fmla="*/ 336053 w 1045179"/>
              <a:gd name="connsiteY36" fmla="*/ 4795935 h 5131837"/>
              <a:gd name="connsiteX37" fmla="*/ 261408 w 1045179"/>
              <a:gd name="connsiteY37" fmla="*/ 4870580 h 5131837"/>
              <a:gd name="connsiteX38" fmla="*/ 224085 w 1045179"/>
              <a:gd name="connsiteY38" fmla="*/ 4907902 h 5131837"/>
              <a:gd name="connsiteX39" fmla="*/ 186763 w 1045179"/>
              <a:gd name="connsiteY39" fmla="*/ 4963886 h 5131837"/>
              <a:gd name="connsiteX40" fmla="*/ 130779 w 1045179"/>
              <a:gd name="connsiteY40" fmla="*/ 4982547 h 5131837"/>
              <a:gd name="connsiteX41" fmla="*/ 56134 w 1045179"/>
              <a:gd name="connsiteY41" fmla="*/ 5094514 h 5131837"/>
              <a:gd name="connsiteX42" fmla="*/ 151 w 1045179"/>
              <a:gd name="connsiteY42" fmla="*/ 5131837 h 513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45179" h="5131837">
                <a:moveTo>
                  <a:pt x="224085" y="0"/>
                </a:moveTo>
                <a:cubicBezTo>
                  <a:pt x="255187" y="18661"/>
                  <a:pt x="289852" y="32379"/>
                  <a:pt x="317391" y="55984"/>
                </a:cubicBezTo>
                <a:cubicBezTo>
                  <a:pt x="334420" y="70580"/>
                  <a:pt x="340703" y="94454"/>
                  <a:pt x="354714" y="111967"/>
                </a:cubicBezTo>
                <a:cubicBezTo>
                  <a:pt x="405238" y="175122"/>
                  <a:pt x="429482" y="149659"/>
                  <a:pt x="466681" y="261257"/>
                </a:cubicBezTo>
                <a:cubicBezTo>
                  <a:pt x="492434" y="338518"/>
                  <a:pt x="474430" y="300874"/>
                  <a:pt x="522665" y="373224"/>
                </a:cubicBezTo>
                <a:cubicBezTo>
                  <a:pt x="535106" y="410547"/>
                  <a:pt x="542393" y="450004"/>
                  <a:pt x="559987" y="485192"/>
                </a:cubicBezTo>
                <a:cubicBezTo>
                  <a:pt x="614904" y="595024"/>
                  <a:pt x="588513" y="533447"/>
                  <a:pt x="634632" y="671804"/>
                </a:cubicBezTo>
                <a:lnTo>
                  <a:pt x="671955" y="783771"/>
                </a:lnTo>
                <a:cubicBezTo>
                  <a:pt x="678176" y="802432"/>
                  <a:pt x="676707" y="825846"/>
                  <a:pt x="690616" y="839755"/>
                </a:cubicBezTo>
                <a:lnTo>
                  <a:pt x="727938" y="877078"/>
                </a:lnTo>
                <a:cubicBezTo>
                  <a:pt x="734159" y="908180"/>
                  <a:pt x="738254" y="939784"/>
                  <a:pt x="746600" y="970384"/>
                </a:cubicBezTo>
                <a:cubicBezTo>
                  <a:pt x="756951" y="1008339"/>
                  <a:pt x="771481" y="1045029"/>
                  <a:pt x="783922" y="1082351"/>
                </a:cubicBezTo>
                <a:lnTo>
                  <a:pt x="802583" y="1138335"/>
                </a:lnTo>
                <a:cubicBezTo>
                  <a:pt x="808803" y="1156996"/>
                  <a:pt x="816473" y="1175235"/>
                  <a:pt x="821244" y="1194318"/>
                </a:cubicBezTo>
                <a:cubicBezTo>
                  <a:pt x="868104" y="1381755"/>
                  <a:pt x="842350" y="1294961"/>
                  <a:pt x="895889" y="1455576"/>
                </a:cubicBezTo>
                <a:cubicBezTo>
                  <a:pt x="915476" y="1514336"/>
                  <a:pt x="919150" y="1520579"/>
                  <a:pt x="933212" y="1586204"/>
                </a:cubicBezTo>
                <a:cubicBezTo>
                  <a:pt x="946504" y="1648232"/>
                  <a:pt x="970534" y="1772816"/>
                  <a:pt x="970534" y="1772816"/>
                </a:cubicBezTo>
                <a:cubicBezTo>
                  <a:pt x="980069" y="1877703"/>
                  <a:pt x="984811" y="1986353"/>
                  <a:pt x="1007857" y="2090057"/>
                </a:cubicBezTo>
                <a:cubicBezTo>
                  <a:pt x="1012124" y="2109259"/>
                  <a:pt x="1020298" y="2127380"/>
                  <a:pt x="1026518" y="2146041"/>
                </a:cubicBezTo>
                <a:cubicBezTo>
                  <a:pt x="1032738" y="2208245"/>
                  <a:pt x="1045179" y="2270139"/>
                  <a:pt x="1045179" y="2332653"/>
                </a:cubicBezTo>
                <a:cubicBezTo>
                  <a:pt x="1045179" y="2668613"/>
                  <a:pt x="1043295" y="3004819"/>
                  <a:pt x="1026518" y="3340359"/>
                </a:cubicBezTo>
                <a:cubicBezTo>
                  <a:pt x="1024030" y="3390123"/>
                  <a:pt x="981109" y="3455436"/>
                  <a:pt x="970534" y="3508310"/>
                </a:cubicBezTo>
                <a:cubicBezTo>
                  <a:pt x="901753" y="3852220"/>
                  <a:pt x="990594" y="3428069"/>
                  <a:pt x="933212" y="3657600"/>
                </a:cubicBezTo>
                <a:cubicBezTo>
                  <a:pt x="925519" y="3688371"/>
                  <a:pt x="922897" y="3720306"/>
                  <a:pt x="914551" y="3750906"/>
                </a:cubicBezTo>
                <a:cubicBezTo>
                  <a:pt x="904200" y="3788861"/>
                  <a:pt x="889669" y="3825551"/>
                  <a:pt x="877228" y="3862873"/>
                </a:cubicBezTo>
                <a:lnTo>
                  <a:pt x="858567" y="3918857"/>
                </a:lnTo>
                <a:lnTo>
                  <a:pt x="839906" y="3974841"/>
                </a:lnTo>
                <a:cubicBezTo>
                  <a:pt x="823319" y="4024600"/>
                  <a:pt x="814664" y="4059355"/>
                  <a:pt x="783922" y="4105469"/>
                </a:cubicBezTo>
                <a:cubicBezTo>
                  <a:pt x="774163" y="4120108"/>
                  <a:pt x="759041" y="4130351"/>
                  <a:pt x="746600" y="4142792"/>
                </a:cubicBezTo>
                <a:cubicBezTo>
                  <a:pt x="703713" y="4271450"/>
                  <a:pt x="737095" y="4226940"/>
                  <a:pt x="671955" y="4292082"/>
                </a:cubicBezTo>
                <a:cubicBezTo>
                  <a:pt x="625047" y="4432799"/>
                  <a:pt x="693779" y="4264801"/>
                  <a:pt x="597310" y="4385388"/>
                </a:cubicBezTo>
                <a:cubicBezTo>
                  <a:pt x="585022" y="4400748"/>
                  <a:pt x="588769" y="4424504"/>
                  <a:pt x="578649" y="4441371"/>
                </a:cubicBezTo>
                <a:cubicBezTo>
                  <a:pt x="569597" y="4456458"/>
                  <a:pt x="553767" y="4466253"/>
                  <a:pt x="541326" y="4478694"/>
                </a:cubicBezTo>
                <a:cubicBezTo>
                  <a:pt x="505645" y="4585739"/>
                  <a:pt x="546821" y="4490028"/>
                  <a:pt x="485342" y="4572000"/>
                </a:cubicBezTo>
                <a:cubicBezTo>
                  <a:pt x="458429" y="4607885"/>
                  <a:pt x="435579" y="4646645"/>
                  <a:pt x="410698" y="4683967"/>
                </a:cubicBezTo>
                <a:lnTo>
                  <a:pt x="373375" y="4739951"/>
                </a:lnTo>
                <a:cubicBezTo>
                  <a:pt x="360934" y="4758612"/>
                  <a:pt x="351912" y="4780076"/>
                  <a:pt x="336053" y="4795935"/>
                </a:cubicBezTo>
                <a:lnTo>
                  <a:pt x="261408" y="4870580"/>
                </a:lnTo>
                <a:cubicBezTo>
                  <a:pt x="248967" y="4883021"/>
                  <a:pt x="233844" y="4893263"/>
                  <a:pt x="224085" y="4907902"/>
                </a:cubicBezTo>
                <a:cubicBezTo>
                  <a:pt x="211644" y="4926563"/>
                  <a:pt x="204276" y="4949875"/>
                  <a:pt x="186763" y="4963886"/>
                </a:cubicBezTo>
                <a:cubicBezTo>
                  <a:pt x="171403" y="4976174"/>
                  <a:pt x="149440" y="4976327"/>
                  <a:pt x="130779" y="4982547"/>
                </a:cubicBezTo>
                <a:cubicBezTo>
                  <a:pt x="105897" y="5019869"/>
                  <a:pt x="98688" y="5080329"/>
                  <a:pt x="56134" y="5094514"/>
                </a:cubicBezTo>
                <a:cubicBezTo>
                  <a:pt x="-5750" y="5115143"/>
                  <a:pt x="151" y="5093505"/>
                  <a:pt x="151" y="5131837"/>
                </a:cubicBezTo>
              </a:path>
            </a:pathLst>
          </a:custGeom>
          <a:noFill/>
          <a:ln w="53975">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871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9130473" y="550206"/>
            <a:ext cx="8693528" cy="1606955"/>
          </a:xfrm>
          <a:custGeom>
            <a:avLst/>
            <a:gdLst/>
            <a:ahLst/>
            <a:cxnLst/>
            <a:rect l="l" t="t" r="r" b="b"/>
            <a:pathLst>
              <a:path w="8693528" h="1606955">
                <a:moveTo>
                  <a:pt x="0" y="0"/>
                </a:moveTo>
                <a:lnTo>
                  <a:pt x="8693528" y="0"/>
                </a:lnTo>
                <a:lnTo>
                  <a:pt x="8693528" y="1606955"/>
                </a:lnTo>
                <a:lnTo>
                  <a:pt x="0" y="1606955"/>
                </a:lnTo>
                <a:lnTo>
                  <a:pt x="0" y="0"/>
                </a:lnTo>
                <a:close/>
              </a:path>
            </a:pathLst>
          </a:custGeom>
          <a:blipFill>
            <a:blip r:embed="rId2"/>
            <a:stretch>
              <a:fillRect/>
            </a:stretch>
          </a:blipFill>
        </p:spPr>
      </p:sp>
      <p:sp>
        <p:nvSpPr>
          <p:cNvPr id="4" name="TextBox 4"/>
          <p:cNvSpPr txBox="1"/>
          <p:nvPr/>
        </p:nvSpPr>
        <p:spPr>
          <a:xfrm>
            <a:off x="749496" y="4444086"/>
            <a:ext cx="13850645" cy="1863963"/>
          </a:xfrm>
          <a:prstGeom prst="rect">
            <a:avLst/>
          </a:prstGeom>
        </p:spPr>
        <p:txBody>
          <a:bodyPr lIns="0" tIns="0" rIns="0" bIns="0" rtlCol="0" anchor="t">
            <a:spAutoFit/>
          </a:bodyPr>
          <a:lstStyle/>
          <a:p>
            <a:pPr>
              <a:lnSpc>
                <a:spcPts val="7520"/>
              </a:lnSpc>
            </a:pPr>
            <a:r>
              <a:rPr lang="en-US" sz="5371">
                <a:solidFill>
                  <a:srgbClr val="000000"/>
                </a:solidFill>
                <a:latin typeface="Canva Sans Bold"/>
              </a:rPr>
              <a:t>INTRODUCTION TO </a:t>
            </a:r>
          </a:p>
          <a:p>
            <a:pPr>
              <a:lnSpc>
                <a:spcPts val="7520"/>
              </a:lnSpc>
            </a:pPr>
            <a:r>
              <a:rPr lang="en-US" sz="5371">
                <a:solidFill>
                  <a:srgbClr val="004AAD"/>
                </a:solidFill>
                <a:latin typeface="Canva Sans Bold"/>
              </a:rPr>
              <a:t>NATURAL LANGUAGE PROCESSING (NLP)</a:t>
            </a:r>
          </a:p>
        </p:txBody>
      </p:sp>
      <p:sp>
        <p:nvSpPr>
          <p:cNvPr id="5" name="TextBox 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6" name="TextBox 6"/>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7" name="TextBox 7"/>
          <p:cNvSpPr txBox="1"/>
          <p:nvPr/>
        </p:nvSpPr>
        <p:spPr>
          <a:xfrm>
            <a:off x="749357" y="2693847"/>
            <a:ext cx="2141152" cy="916147"/>
          </a:xfrm>
          <a:prstGeom prst="rect">
            <a:avLst/>
          </a:prstGeom>
        </p:spPr>
        <p:txBody>
          <a:bodyPr lIns="0" tIns="0" rIns="0" bIns="0" rtlCol="0" anchor="t">
            <a:spAutoFit/>
          </a:bodyPr>
          <a:lstStyle/>
          <a:p>
            <a:pPr>
              <a:lnSpc>
                <a:spcPts val="7520"/>
              </a:lnSpc>
            </a:pPr>
            <a:r>
              <a:rPr lang="en-US" sz="5371">
                <a:solidFill>
                  <a:srgbClr val="000000"/>
                </a:solidFill>
                <a:latin typeface="Canva Sans Bold"/>
              </a:rPr>
              <a:t>DAY 1:</a:t>
            </a:r>
          </a:p>
        </p:txBody>
      </p:sp>
      <p:sp>
        <p:nvSpPr>
          <p:cNvPr id="8" name="AutoShape 8"/>
          <p:cNvSpPr/>
          <p:nvPr/>
        </p:nvSpPr>
        <p:spPr>
          <a:xfrm>
            <a:off x="749231" y="4074704"/>
            <a:ext cx="13850771" cy="41699"/>
          </a:xfrm>
          <a:prstGeom prst="line">
            <a:avLst/>
          </a:prstGeom>
          <a:ln w="95250" cap="flat">
            <a:solidFill>
              <a:srgbClr val="004AAD"/>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1028700" y="971550"/>
            <a:ext cx="15418160" cy="578413"/>
          </a:xfrm>
          <a:prstGeom prst="rect">
            <a:avLst/>
          </a:prstGeom>
        </p:spPr>
        <p:txBody>
          <a:bodyPr lIns="0" tIns="0" rIns="0" bIns="0" rtlCol="0" anchor="t">
            <a:spAutoFit/>
          </a:bodyPr>
          <a:lstStyle/>
          <a:p>
            <a:pPr>
              <a:lnSpc>
                <a:spcPts val="4868"/>
              </a:lnSpc>
            </a:pPr>
            <a:r>
              <a:rPr lang="en-US" sz="3477">
                <a:solidFill>
                  <a:srgbClr val="000000"/>
                </a:solidFill>
                <a:latin typeface="Canva Sans Bold"/>
              </a:rPr>
              <a:t>Topics: Introduction to </a:t>
            </a:r>
            <a:r>
              <a:rPr lang="en-US" sz="3477">
                <a:solidFill>
                  <a:srgbClr val="004AAD"/>
                </a:solidFill>
                <a:latin typeface="Canva Sans Bold"/>
              </a:rPr>
              <a:t>Natural Language Processing (NLP)</a:t>
            </a:r>
          </a:p>
        </p:txBody>
      </p:sp>
      <p:sp>
        <p:nvSpPr>
          <p:cNvPr id="4" name="TextBox 4"/>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5" name="TextBox 5"/>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6" name="TextBox 6"/>
          <p:cNvSpPr txBox="1"/>
          <p:nvPr/>
        </p:nvSpPr>
        <p:spPr>
          <a:xfrm>
            <a:off x="1726361" y="2171700"/>
            <a:ext cx="15405464" cy="5392566"/>
          </a:xfrm>
          <a:prstGeom prst="rect">
            <a:avLst/>
          </a:prstGeom>
        </p:spPr>
        <p:txBody>
          <a:bodyPr lIns="0" tIns="0" rIns="0" bIns="0" rtlCol="0" anchor="t">
            <a:spAutoFit/>
          </a:bodyPr>
          <a:lstStyle/>
          <a:p>
            <a:pPr marL="815914" lvl="1" indent="-407957">
              <a:lnSpc>
                <a:spcPts val="5290"/>
              </a:lnSpc>
              <a:buFont typeface="Arial"/>
              <a:buChar char="•"/>
            </a:pPr>
            <a:r>
              <a:rPr lang="en-US" sz="3779" dirty="0">
                <a:solidFill>
                  <a:srgbClr val="000000"/>
                </a:solidFill>
                <a:latin typeface="Canva Sans"/>
              </a:rPr>
              <a:t>Definition of NLP</a:t>
            </a:r>
          </a:p>
          <a:p>
            <a:pPr marL="815914" lvl="1" indent="-407957">
              <a:lnSpc>
                <a:spcPts val="5290"/>
              </a:lnSpc>
              <a:buFont typeface="Arial"/>
              <a:buChar char="•"/>
            </a:pPr>
            <a:r>
              <a:rPr lang="en-US" sz="3779" dirty="0">
                <a:solidFill>
                  <a:srgbClr val="000000"/>
                </a:solidFill>
                <a:latin typeface="Canva Sans"/>
              </a:rPr>
              <a:t>Why learn Natural Language Processing</a:t>
            </a:r>
            <a:r>
              <a:rPr lang="en-US" sz="3779" dirty="0" smtClean="0">
                <a:solidFill>
                  <a:srgbClr val="000000"/>
                </a:solidFill>
                <a:latin typeface="Canva Sans"/>
              </a:rPr>
              <a:t>?</a:t>
            </a:r>
          </a:p>
          <a:p>
            <a:pPr marL="815914" lvl="1" indent="-407957">
              <a:lnSpc>
                <a:spcPts val="5290"/>
              </a:lnSpc>
              <a:buFont typeface="Arial"/>
              <a:buChar char="•"/>
            </a:pPr>
            <a:r>
              <a:rPr lang="en-US" sz="3779" dirty="0" smtClean="0">
                <a:solidFill>
                  <a:srgbClr val="000000"/>
                </a:solidFill>
                <a:latin typeface="Canva Sans"/>
              </a:rPr>
              <a:t>Areas of Active Research</a:t>
            </a:r>
            <a:endParaRPr lang="en-US" sz="3779" dirty="0">
              <a:solidFill>
                <a:srgbClr val="000000"/>
              </a:solidFill>
              <a:latin typeface="Canva Sans"/>
            </a:endParaRPr>
          </a:p>
          <a:p>
            <a:pPr marL="815914" lvl="1" indent="-407957">
              <a:lnSpc>
                <a:spcPts val="5290"/>
              </a:lnSpc>
              <a:buFont typeface="Arial"/>
              <a:buChar char="•"/>
            </a:pPr>
            <a:r>
              <a:rPr lang="en-US" sz="3779" dirty="0">
                <a:solidFill>
                  <a:srgbClr val="000000"/>
                </a:solidFill>
                <a:latin typeface="Canva Sans"/>
              </a:rPr>
              <a:t>Fundamentals of Linguistics</a:t>
            </a:r>
          </a:p>
          <a:p>
            <a:pPr marL="815914" lvl="1" indent="-407957">
              <a:lnSpc>
                <a:spcPts val="5290"/>
              </a:lnSpc>
              <a:buFont typeface="Arial"/>
              <a:buChar char="•"/>
            </a:pPr>
            <a:r>
              <a:rPr lang="en-US" sz="3779" dirty="0">
                <a:solidFill>
                  <a:srgbClr val="000000"/>
                </a:solidFill>
                <a:latin typeface="Canva Sans"/>
              </a:rPr>
              <a:t>Overview of NLP Core Tasks and Applications</a:t>
            </a:r>
          </a:p>
          <a:p>
            <a:pPr marL="815914" lvl="1" indent="-407957">
              <a:lnSpc>
                <a:spcPts val="5290"/>
              </a:lnSpc>
              <a:buFont typeface="Arial"/>
              <a:buChar char="•"/>
            </a:pPr>
            <a:r>
              <a:rPr lang="en-US" sz="3779" dirty="0">
                <a:solidFill>
                  <a:srgbClr val="000000"/>
                </a:solidFill>
                <a:latin typeface="Canva Sans"/>
              </a:rPr>
              <a:t>Challenges in NLP</a:t>
            </a:r>
          </a:p>
          <a:p>
            <a:pPr marL="815914" lvl="1" indent="-407957">
              <a:lnSpc>
                <a:spcPts val="5290"/>
              </a:lnSpc>
              <a:buFont typeface="Arial"/>
              <a:buChar char="•"/>
            </a:pPr>
            <a:r>
              <a:rPr lang="en-US" sz="3779" dirty="0">
                <a:solidFill>
                  <a:srgbClr val="000000"/>
                </a:solidFill>
                <a:latin typeface="Canva Sans"/>
              </a:rPr>
              <a:t>Current State of NLP in the Philippines</a:t>
            </a:r>
          </a:p>
          <a:p>
            <a:pPr marL="815914" lvl="1" indent="-407957">
              <a:lnSpc>
                <a:spcPts val="5290"/>
              </a:lnSpc>
              <a:buFont typeface="Arial"/>
              <a:buChar char="•"/>
            </a:pPr>
            <a:r>
              <a:rPr lang="en-US" sz="3779" dirty="0">
                <a:solidFill>
                  <a:srgbClr val="000000"/>
                </a:solidFill>
                <a:latin typeface="Canva Sans"/>
              </a:rPr>
              <a:t>Potential of NLP in the Philippines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4" name="TextBox 4"/>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5" name="Freeform 5"/>
          <p:cNvSpPr/>
          <p:nvPr/>
        </p:nvSpPr>
        <p:spPr>
          <a:xfrm>
            <a:off x="10229704" y="380469"/>
            <a:ext cx="7831875" cy="1447683"/>
          </a:xfrm>
          <a:custGeom>
            <a:avLst/>
            <a:gdLst/>
            <a:ahLst/>
            <a:cxnLst/>
            <a:rect l="l" t="t" r="r" b="b"/>
            <a:pathLst>
              <a:path w="7831875" h="1447683">
                <a:moveTo>
                  <a:pt x="0" y="0"/>
                </a:moveTo>
                <a:lnTo>
                  <a:pt x="7831875" y="0"/>
                </a:lnTo>
                <a:lnTo>
                  <a:pt x="7831875" y="1447683"/>
                </a:lnTo>
                <a:lnTo>
                  <a:pt x="0" y="1447683"/>
                </a:lnTo>
                <a:lnTo>
                  <a:pt x="0" y="0"/>
                </a:lnTo>
                <a:close/>
              </a:path>
            </a:pathLst>
          </a:custGeom>
          <a:blipFill>
            <a:blip r:embed="rId2"/>
            <a:stretch>
              <a:fillRect/>
            </a:stretch>
          </a:blipFill>
        </p:spPr>
      </p:sp>
      <p:sp>
        <p:nvSpPr>
          <p:cNvPr id="7" name="Freeform 7"/>
          <p:cNvSpPr/>
          <p:nvPr/>
        </p:nvSpPr>
        <p:spPr>
          <a:xfrm>
            <a:off x="511513" y="2324100"/>
            <a:ext cx="17312487" cy="1215312"/>
          </a:xfrm>
          <a:custGeom>
            <a:avLst/>
            <a:gdLst/>
            <a:ahLst/>
            <a:cxnLst/>
            <a:rect l="l" t="t" r="r" b="b"/>
            <a:pathLst>
              <a:path w="1784172" h="114836">
                <a:moveTo>
                  <a:pt x="0" y="0"/>
                </a:moveTo>
                <a:lnTo>
                  <a:pt x="1784172" y="0"/>
                </a:lnTo>
                <a:lnTo>
                  <a:pt x="1784172" y="114836"/>
                </a:lnTo>
                <a:lnTo>
                  <a:pt x="0" y="114836"/>
                </a:lnTo>
                <a:close/>
              </a:path>
            </a:pathLst>
          </a:cu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p>
      <p:sp>
        <p:nvSpPr>
          <p:cNvPr id="9" name="TextBox 9"/>
          <p:cNvSpPr txBox="1"/>
          <p:nvPr/>
        </p:nvSpPr>
        <p:spPr>
          <a:xfrm>
            <a:off x="511513" y="2457600"/>
            <a:ext cx="17062000" cy="5889369"/>
          </a:xfrm>
          <a:prstGeom prst="rect">
            <a:avLst/>
          </a:prstGeom>
        </p:spPr>
        <p:txBody>
          <a:bodyPr wrap="square" lIns="0" tIns="0" rIns="0" bIns="0" rtlCol="0" anchor="t">
            <a:spAutoFit/>
          </a:bodyPr>
          <a:lstStyle/>
          <a:p>
            <a:pPr marL="647702" lvl="1" indent="-323851">
              <a:lnSpc>
                <a:spcPts val="4200"/>
              </a:lnSpc>
              <a:buFont typeface="Arial"/>
              <a:buChar char="•"/>
            </a:pPr>
            <a:r>
              <a:rPr lang="en-US" sz="3000" b="1" dirty="0">
                <a:solidFill>
                  <a:srgbClr val="000000"/>
                </a:solidFill>
                <a:latin typeface="Canva Sans"/>
              </a:rPr>
              <a:t>Natural language Processing</a:t>
            </a:r>
            <a:r>
              <a:rPr lang="en-US" sz="3000" dirty="0">
                <a:solidFill>
                  <a:srgbClr val="000000"/>
                </a:solidFill>
                <a:latin typeface="Canva Sans"/>
              </a:rPr>
              <a:t> is a branch of </a:t>
            </a:r>
            <a:r>
              <a:rPr lang="en-US" sz="3000" dirty="0" smtClean="0">
                <a:solidFill>
                  <a:srgbClr val="000000"/>
                </a:solidFill>
                <a:latin typeface="Canva Sans"/>
              </a:rPr>
              <a:t>AI </a:t>
            </a:r>
            <a:r>
              <a:rPr lang="en-US" sz="3000" dirty="0">
                <a:solidFill>
                  <a:srgbClr val="000000"/>
                </a:solidFill>
                <a:latin typeface="Canva Sans"/>
              </a:rPr>
              <a:t>that deals with written and spoken natural language information. </a:t>
            </a:r>
          </a:p>
          <a:p>
            <a:pPr marL="647702" lvl="1" indent="-323851">
              <a:lnSpc>
                <a:spcPts val="4200"/>
              </a:lnSpc>
              <a:buFont typeface="Arial"/>
              <a:buChar char="•"/>
            </a:pPr>
            <a:r>
              <a:rPr lang="en-US" sz="3000" dirty="0">
                <a:solidFill>
                  <a:srgbClr val="000000"/>
                </a:solidFill>
                <a:latin typeface="Canva Sans"/>
              </a:rPr>
              <a:t>It concerns with gathering, manipulating, storing, retrieving, </a:t>
            </a:r>
            <a:r>
              <a:rPr lang="en-US" sz="3000" dirty="0" smtClean="0">
                <a:solidFill>
                  <a:srgbClr val="000000"/>
                </a:solidFill>
                <a:latin typeface="Canva Sans"/>
              </a:rPr>
              <a:t>classifying, and making sense of </a:t>
            </a:r>
            <a:r>
              <a:rPr lang="en-US" sz="3000" dirty="0">
                <a:solidFill>
                  <a:srgbClr val="000000"/>
                </a:solidFill>
                <a:latin typeface="Canva Sans"/>
              </a:rPr>
              <a:t>written and spoken natural language information.</a:t>
            </a:r>
          </a:p>
          <a:p>
            <a:pPr marL="647702" lvl="1" indent="-323851">
              <a:lnSpc>
                <a:spcPts val="4200"/>
              </a:lnSpc>
              <a:buFont typeface="Arial"/>
              <a:buChar char="•"/>
            </a:pPr>
            <a:r>
              <a:rPr lang="en-US" sz="3000" dirty="0">
                <a:solidFill>
                  <a:srgbClr val="000000"/>
                </a:solidFill>
                <a:latin typeface="Canva Sans"/>
              </a:rPr>
              <a:t>The goal of NLP is to develop applications that can interact directly with people using Human Language. </a:t>
            </a:r>
          </a:p>
          <a:p>
            <a:pPr marL="1077913" lvl="1" indent="-398463">
              <a:lnSpc>
                <a:spcPts val="4200"/>
              </a:lnSpc>
              <a:buFont typeface="Arial"/>
              <a:buChar char="•"/>
            </a:pPr>
            <a:r>
              <a:rPr lang="en-US" sz="3000" dirty="0">
                <a:solidFill>
                  <a:srgbClr val="000000"/>
                </a:solidFill>
                <a:latin typeface="Canva Sans"/>
              </a:rPr>
              <a:t>Alternative names include:</a:t>
            </a:r>
          </a:p>
          <a:p>
            <a:pPr marL="1077913" lvl="1" indent="-398463">
              <a:lnSpc>
                <a:spcPts val="4200"/>
              </a:lnSpc>
              <a:buFont typeface="Arial"/>
              <a:buChar char="•"/>
            </a:pPr>
            <a:r>
              <a:rPr lang="en-US" sz="3000" dirty="0">
                <a:solidFill>
                  <a:srgbClr val="000000"/>
                </a:solidFill>
                <a:latin typeface="Canva Sans"/>
              </a:rPr>
              <a:t>Computational Linguistics (CL)</a:t>
            </a:r>
          </a:p>
          <a:p>
            <a:pPr marL="1077913" lvl="1" indent="-398463">
              <a:lnSpc>
                <a:spcPts val="4200"/>
              </a:lnSpc>
              <a:buFont typeface="Arial"/>
              <a:buChar char="•"/>
            </a:pPr>
            <a:r>
              <a:rPr lang="en-US" sz="3000" dirty="0">
                <a:solidFill>
                  <a:srgbClr val="000000"/>
                </a:solidFill>
                <a:latin typeface="Canva Sans"/>
              </a:rPr>
              <a:t>Language Technology (LT)</a:t>
            </a:r>
          </a:p>
          <a:p>
            <a:pPr marL="1077913" lvl="1" indent="-398463">
              <a:lnSpc>
                <a:spcPts val="4200"/>
              </a:lnSpc>
              <a:buFont typeface="Arial"/>
              <a:buChar char="•"/>
            </a:pPr>
            <a:r>
              <a:rPr lang="en-US" sz="3000" dirty="0">
                <a:solidFill>
                  <a:srgbClr val="000000"/>
                </a:solidFill>
                <a:latin typeface="Canva Sans"/>
              </a:rPr>
              <a:t>Human Language Technology (HLT)</a:t>
            </a:r>
          </a:p>
          <a:p>
            <a:pPr>
              <a:lnSpc>
                <a:spcPts val="4200"/>
              </a:lnSpc>
            </a:pPr>
            <a:endParaRPr lang="en-US" sz="3000" dirty="0">
              <a:solidFill>
                <a:srgbClr val="000000"/>
              </a:solidFill>
              <a:latin typeface="Canva Sans"/>
            </a:endParaRPr>
          </a:p>
        </p:txBody>
      </p:sp>
      <p:sp>
        <p:nvSpPr>
          <p:cNvPr id="10" name="TextBox 6"/>
          <p:cNvSpPr txBox="1"/>
          <p:nvPr/>
        </p:nvSpPr>
        <p:spPr>
          <a:xfrm>
            <a:off x="651257" y="840843"/>
            <a:ext cx="7959343" cy="769441"/>
          </a:xfrm>
          <a:prstGeom prst="rect">
            <a:avLst/>
          </a:prstGeom>
        </p:spPr>
        <p:txBody>
          <a:bodyPr wrap="square" lIns="0" tIns="0" rIns="0" bIns="0" rtlCol="0" anchor="t">
            <a:spAutoFit/>
          </a:bodyPr>
          <a:lstStyle/>
          <a:p>
            <a:pPr>
              <a:lnSpc>
                <a:spcPts val="6020"/>
              </a:lnSpc>
            </a:pPr>
            <a:r>
              <a:rPr lang="en-US" sz="4300" dirty="0" smtClean="0">
                <a:solidFill>
                  <a:srgbClr val="004AAD"/>
                </a:solidFill>
                <a:latin typeface="Canva Sans Bold"/>
              </a:rPr>
              <a:t>Definition of NLP</a:t>
            </a:r>
            <a:endParaRPr lang="en-US" sz="4300" dirty="0">
              <a:solidFill>
                <a:srgbClr val="004AAD"/>
              </a:solidFill>
              <a:latin typeface="Canva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464709"/>
          </a:xfrm>
          <a:prstGeom prst="rect">
            <a:avLst/>
          </a:prstGeom>
        </p:spPr>
        <p:txBody>
          <a:bodyPr lIns="0" tIns="0" rIns="0" bIns="0" rtlCol="0" anchor="t">
            <a:spAutoFit/>
          </a:bodyPr>
          <a:lstStyle/>
          <a:p>
            <a:pPr>
              <a:lnSpc>
                <a:spcPts val="3780"/>
              </a:lnSpc>
            </a:pPr>
            <a:r>
              <a:rPr lang="en-US" sz="2700">
                <a:solidFill>
                  <a:srgbClr val="000000"/>
                </a:solidFill>
                <a:latin typeface="Canva Sans"/>
              </a:rPr>
              <a:t>CHED - LAKAS Capacity Building</a:t>
            </a:r>
          </a:p>
        </p:txBody>
      </p:sp>
      <p:sp>
        <p:nvSpPr>
          <p:cNvPr id="4" name="TextBox 4"/>
          <p:cNvSpPr txBox="1"/>
          <p:nvPr/>
        </p:nvSpPr>
        <p:spPr>
          <a:xfrm>
            <a:off x="9429093" y="9534525"/>
            <a:ext cx="8394908" cy="464709"/>
          </a:xfrm>
          <a:prstGeom prst="rect">
            <a:avLst/>
          </a:prstGeom>
        </p:spPr>
        <p:txBody>
          <a:bodyPr lIns="0" tIns="0" rIns="0" bIns="0" rtlCol="0" anchor="t">
            <a:spAutoFit/>
          </a:bodyPr>
          <a:lstStyle/>
          <a:p>
            <a:pPr algn="r">
              <a:lnSpc>
                <a:spcPts val="3780"/>
              </a:lnSpc>
            </a:pPr>
            <a:r>
              <a:rPr lang="en-US" sz="2700">
                <a:solidFill>
                  <a:srgbClr val="000000"/>
                </a:solidFill>
                <a:latin typeface="Canva Sans"/>
              </a:rPr>
              <a:t>August 14-16, 2023</a:t>
            </a:r>
          </a:p>
        </p:txBody>
      </p:sp>
      <p:sp>
        <p:nvSpPr>
          <p:cNvPr id="5" name="Freeform 5"/>
          <p:cNvSpPr/>
          <p:nvPr/>
        </p:nvSpPr>
        <p:spPr>
          <a:xfrm>
            <a:off x="10182189" y="304859"/>
            <a:ext cx="7831875" cy="1447683"/>
          </a:xfrm>
          <a:custGeom>
            <a:avLst/>
            <a:gdLst/>
            <a:ahLst/>
            <a:cxnLst/>
            <a:rect l="l" t="t" r="r" b="b"/>
            <a:pathLst>
              <a:path w="7831875" h="1447683">
                <a:moveTo>
                  <a:pt x="0" y="0"/>
                </a:moveTo>
                <a:lnTo>
                  <a:pt x="7831875" y="0"/>
                </a:lnTo>
                <a:lnTo>
                  <a:pt x="7831875" y="1447682"/>
                </a:lnTo>
                <a:lnTo>
                  <a:pt x="0" y="1447682"/>
                </a:lnTo>
                <a:lnTo>
                  <a:pt x="0" y="0"/>
                </a:lnTo>
                <a:close/>
              </a:path>
            </a:pathLst>
          </a:custGeom>
          <a:blipFill>
            <a:blip r:embed="rId2"/>
            <a:stretch>
              <a:fillRect/>
            </a:stretch>
          </a:blipFill>
        </p:spPr>
      </p:sp>
      <p:sp>
        <p:nvSpPr>
          <p:cNvPr id="6" name="TextBox 6"/>
          <p:cNvSpPr txBox="1"/>
          <p:nvPr/>
        </p:nvSpPr>
        <p:spPr>
          <a:xfrm>
            <a:off x="862395" y="1340427"/>
            <a:ext cx="4324350" cy="738504"/>
          </a:xfrm>
          <a:prstGeom prst="rect">
            <a:avLst/>
          </a:prstGeom>
        </p:spPr>
        <p:txBody>
          <a:bodyPr lIns="0" tIns="0" rIns="0" bIns="0" rtlCol="0" anchor="t">
            <a:spAutoFit/>
          </a:bodyPr>
          <a:lstStyle/>
          <a:p>
            <a:pPr>
              <a:lnSpc>
                <a:spcPts val="6020"/>
              </a:lnSpc>
            </a:pPr>
            <a:r>
              <a:rPr lang="en-US" sz="4300">
                <a:solidFill>
                  <a:srgbClr val="004AAD"/>
                </a:solidFill>
                <a:latin typeface="Canva Sans Bold"/>
              </a:rPr>
              <a:t>Why Learn NLP?</a:t>
            </a:r>
          </a:p>
        </p:txBody>
      </p:sp>
      <p:sp>
        <p:nvSpPr>
          <p:cNvPr id="7" name="TextBox 7"/>
          <p:cNvSpPr txBox="1"/>
          <p:nvPr/>
        </p:nvSpPr>
        <p:spPr>
          <a:xfrm>
            <a:off x="1336572" y="2865880"/>
            <a:ext cx="15139700" cy="5129609"/>
          </a:xfrm>
          <a:prstGeom prst="rect">
            <a:avLst/>
          </a:prstGeom>
        </p:spPr>
        <p:txBody>
          <a:bodyPr lIns="0" tIns="0" rIns="0" bIns="0" rtlCol="0" anchor="t">
            <a:spAutoFit/>
          </a:bodyPr>
          <a:lstStyle/>
          <a:p>
            <a:pPr marL="614614" lvl="1" indent="-307307">
              <a:lnSpc>
                <a:spcPts val="3985"/>
              </a:lnSpc>
              <a:buFont typeface="Arial"/>
              <a:buChar char="•"/>
            </a:pPr>
            <a:r>
              <a:rPr lang="en-US" sz="2846" dirty="0">
                <a:solidFill>
                  <a:srgbClr val="000000"/>
                </a:solidFill>
                <a:latin typeface="Canva Sans Bold"/>
              </a:rPr>
              <a:t>Communication: </a:t>
            </a:r>
            <a:r>
              <a:rPr lang="en-US" sz="2846" dirty="0">
                <a:solidFill>
                  <a:srgbClr val="000000"/>
                </a:solidFill>
                <a:latin typeface="Canva Sans"/>
              </a:rPr>
              <a:t>NLP enables </a:t>
            </a:r>
            <a:r>
              <a:rPr lang="en-US" sz="2846" dirty="0" err="1">
                <a:solidFill>
                  <a:srgbClr val="000000"/>
                </a:solidFill>
                <a:latin typeface="Canva Sans"/>
              </a:rPr>
              <a:t>chatbots</a:t>
            </a:r>
            <a:r>
              <a:rPr lang="en-US" sz="2846" dirty="0">
                <a:solidFill>
                  <a:srgbClr val="000000"/>
                </a:solidFill>
                <a:latin typeface="Canva Sans"/>
              </a:rPr>
              <a:t> and virtual assistants to understand users, improving interaction.</a:t>
            </a:r>
          </a:p>
          <a:p>
            <a:pPr marL="614614" lvl="1" indent="-307307">
              <a:lnSpc>
                <a:spcPts val="3985"/>
              </a:lnSpc>
              <a:buFont typeface="Arial"/>
              <a:buChar char="•"/>
            </a:pPr>
            <a:r>
              <a:rPr lang="en-US" sz="2846" dirty="0">
                <a:solidFill>
                  <a:srgbClr val="000000"/>
                </a:solidFill>
                <a:latin typeface="Canva Sans Bold"/>
              </a:rPr>
              <a:t>Data Insights:</a:t>
            </a:r>
            <a:r>
              <a:rPr lang="en-US" sz="2846" dirty="0">
                <a:solidFill>
                  <a:srgbClr val="000000"/>
                </a:solidFill>
                <a:latin typeface="Canva Sans"/>
              </a:rPr>
              <a:t> NLP processes text data for insights, aiding data-driven decisions.</a:t>
            </a:r>
          </a:p>
          <a:p>
            <a:pPr marL="614614" lvl="1" indent="-307307">
              <a:lnSpc>
                <a:spcPts val="3985"/>
              </a:lnSpc>
              <a:buFont typeface="Arial"/>
              <a:buChar char="•"/>
            </a:pPr>
            <a:r>
              <a:rPr lang="en-US" sz="2846" dirty="0">
                <a:solidFill>
                  <a:srgbClr val="000000"/>
                </a:solidFill>
                <a:latin typeface="Canva Sans Bold"/>
              </a:rPr>
              <a:t>Sentiment Analysis</a:t>
            </a:r>
            <a:r>
              <a:rPr lang="en-US" sz="2846" dirty="0">
                <a:solidFill>
                  <a:srgbClr val="000000"/>
                </a:solidFill>
                <a:latin typeface="Canva Sans"/>
              </a:rPr>
              <a:t>: NLP gauges sentiment for better marketing and reputation management.</a:t>
            </a:r>
          </a:p>
          <a:p>
            <a:pPr marL="614614" lvl="1" indent="-307307">
              <a:lnSpc>
                <a:spcPts val="3985"/>
              </a:lnSpc>
              <a:buFont typeface="Arial"/>
              <a:buChar char="•"/>
            </a:pPr>
            <a:r>
              <a:rPr lang="en-US" sz="2846" dirty="0">
                <a:solidFill>
                  <a:srgbClr val="000000"/>
                </a:solidFill>
                <a:latin typeface="Canva Sans Bold"/>
              </a:rPr>
              <a:t>Translation:</a:t>
            </a:r>
            <a:r>
              <a:rPr lang="en-US" sz="2846" dirty="0">
                <a:solidFill>
                  <a:srgbClr val="000000"/>
                </a:solidFill>
                <a:latin typeface="Canva Sans"/>
              </a:rPr>
              <a:t> NLP facilitates cross-lingual communication and localization.</a:t>
            </a:r>
          </a:p>
          <a:p>
            <a:pPr marL="614614" lvl="1" indent="-307307">
              <a:lnSpc>
                <a:spcPts val="3985"/>
              </a:lnSpc>
              <a:buFont typeface="Arial"/>
              <a:buChar char="•"/>
            </a:pPr>
            <a:r>
              <a:rPr lang="en-US" sz="2846" dirty="0">
                <a:solidFill>
                  <a:srgbClr val="000000"/>
                </a:solidFill>
                <a:latin typeface="Canva Sans Bold"/>
              </a:rPr>
              <a:t>Virtual Assistants</a:t>
            </a:r>
            <a:r>
              <a:rPr lang="en-US" sz="2846" dirty="0">
                <a:solidFill>
                  <a:srgbClr val="000000"/>
                </a:solidFill>
                <a:latin typeface="Canva Sans"/>
              </a:rPr>
              <a:t>: NLP powers voice-controlled assistants for convenience.</a:t>
            </a:r>
          </a:p>
          <a:p>
            <a:pPr marL="614614" lvl="1" indent="-307307">
              <a:lnSpc>
                <a:spcPts val="3985"/>
              </a:lnSpc>
              <a:buFont typeface="Arial"/>
              <a:buChar char="•"/>
            </a:pPr>
            <a:r>
              <a:rPr lang="en-US" sz="2846" dirty="0">
                <a:solidFill>
                  <a:srgbClr val="000000"/>
                </a:solidFill>
                <a:latin typeface="Canva Sans Bold"/>
              </a:rPr>
              <a:t>Text Generation: </a:t>
            </a:r>
            <a:r>
              <a:rPr lang="en-US" sz="2846" dirty="0">
                <a:solidFill>
                  <a:srgbClr val="000000"/>
                </a:solidFill>
                <a:latin typeface="Canva Sans"/>
              </a:rPr>
              <a:t>NLP automates content creation and report generation</a:t>
            </a:r>
            <a:r>
              <a:rPr lang="en-US" sz="2846" dirty="0" smtClean="0">
                <a:solidFill>
                  <a:srgbClr val="000000"/>
                </a:solidFill>
                <a:latin typeface="Canva Sans"/>
              </a:rPr>
              <a:t>.</a:t>
            </a:r>
          </a:p>
          <a:p>
            <a:pPr marL="614614" lvl="1" indent="-307307">
              <a:lnSpc>
                <a:spcPts val="3985"/>
              </a:lnSpc>
              <a:buFont typeface="Arial"/>
              <a:buChar char="•"/>
            </a:pPr>
            <a:r>
              <a:rPr lang="en-US" sz="2846" dirty="0">
                <a:solidFill>
                  <a:srgbClr val="000000"/>
                </a:solidFill>
                <a:latin typeface="Canva Sans Bold"/>
              </a:rPr>
              <a:t>Job Opportunities:</a:t>
            </a:r>
            <a:r>
              <a:rPr lang="en-US" sz="2846" dirty="0">
                <a:solidFill>
                  <a:srgbClr val="000000"/>
                </a:solidFill>
                <a:latin typeface="Canva Sans"/>
              </a:rPr>
              <a:t> With the growing importance of AI and technology, NLP skills can lead to exciting career paths in fields like AI, data science, and programming.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125777" y="1"/>
            <a:ext cx="15773400" cy="1524305"/>
          </a:xfrm>
        </p:spPr>
        <p:txBody>
          <a:bodyPr/>
          <a:lstStyle/>
          <a:p>
            <a:r>
              <a:rPr lang="en-US" altLang="en-US" sz="6000" dirty="0"/>
              <a:t>COMPANIES with NLP INITIATIVES</a:t>
            </a:r>
            <a:endParaRPr lang="en-US" altLang="en-US" sz="6000" dirty="0"/>
          </a:p>
        </p:txBody>
      </p:sp>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379" y="1795463"/>
            <a:ext cx="2281238" cy="2447925"/>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2377" y="1852613"/>
            <a:ext cx="3543300" cy="2095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297" name="AutoShape 9" descr="Image result for HP autonomy"/>
          <p:cNvSpPr>
            <a:spLocks noChangeAspect="1" noChangeArrowheads="1"/>
          </p:cNvSpPr>
          <p:nvPr/>
        </p:nvSpPr>
        <p:spPr bwMode="auto">
          <a:xfrm>
            <a:off x="8669577" y="396716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sp>
        <p:nvSpPr>
          <p:cNvPr id="12299" name="AutoShape 11" descr="Image result for HP autonomy"/>
          <p:cNvSpPr>
            <a:spLocks noChangeAspect="1" noChangeArrowheads="1"/>
          </p:cNvSpPr>
          <p:nvPr/>
        </p:nvSpPr>
        <p:spPr bwMode="auto">
          <a:xfrm>
            <a:off x="8669577" y="396716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sp>
        <p:nvSpPr>
          <p:cNvPr id="12301" name="AutoShape 13" descr="Z"/>
          <p:cNvSpPr>
            <a:spLocks noChangeAspect="1" noChangeArrowheads="1"/>
          </p:cNvSpPr>
          <p:nvPr/>
        </p:nvSpPr>
        <p:spPr bwMode="auto">
          <a:xfrm>
            <a:off x="8669577" y="396716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pic>
        <p:nvPicPr>
          <p:cNvPr id="1230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1027" y="4481513"/>
            <a:ext cx="295275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30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7379" y="4481513"/>
            <a:ext cx="2274095" cy="2171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307" name="AutoShape 19" descr="Image result for Intel Indisys"/>
          <p:cNvSpPr>
            <a:spLocks noChangeAspect="1" noChangeArrowheads="1"/>
          </p:cNvSpPr>
          <p:nvPr/>
        </p:nvSpPr>
        <p:spPr bwMode="auto">
          <a:xfrm>
            <a:off x="8669577" y="396716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sp>
        <p:nvSpPr>
          <p:cNvPr id="12309" name="AutoShape 21" descr="9k="/>
          <p:cNvSpPr>
            <a:spLocks noChangeAspect="1" noChangeArrowheads="1"/>
          </p:cNvSpPr>
          <p:nvPr/>
        </p:nvSpPr>
        <p:spPr bwMode="auto">
          <a:xfrm>
            <a:off x="8669577" y="396716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pic>
        <p:nvPicPr>
          <p:cNvPr id="12310"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1977" y="1738313"/>
            <a:ext cx="28575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2311"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41377" y="5967413"/>
            <a:ext cx="3657600" cy="1085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313" name="AutoShape 25" descr="Z"/>
          <p:cNvSpPr>
            <a:spLocks noChangeAspect="1" noChangeArrowheads="1"/>
          </p:cNvSpPr>
          <p:nvPr/>
        </p:nvSpPr>
        <p:spPr bwMode="auto">
          <a:xfrm>
            <a:off x="8669577" y="396716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pic>
        <p:nvPicPr>
          <p:cNvPr id="12315" name="Picture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98577" y="1624013"/>
            <a:ext cx="28575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2317" name="Picture 29" descr="ANd9GcQzR7yqLxBU2Gvjs7gL7-BAgevaYl0Tp4fvHk_CB5A4h7CwI-T02Q"/>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84277" y="3681413"/>
            <a:ext cx="268605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2318"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97377" y="6881815"/>
            <a:ext cx="5143500" cy="2500313"/>
          </a:xfrm>
          <a:prstGeom prst="rect">
            <a:avLst/>
          </a:prstGeom>
          <a:noFill/>
          <a:extLst>
            <a:ext uri="{909E8E84-426E-40DD-AFC4-6F175D3DCCD1}">
              <a14:hiddenFill xmlns:a14="http://schemas.microsoft.com/office/drawing/2010/main">
                <a:solidFill>
                  <a:srgbClr val="FFFFFF"/>
                </a:solidFill>
              </a14:hiddenFill>
            </a:ext>
          </a:extLst>
        </p:spPr>
      </p:pic>
      <p:pic>
        <p:nvPicPr>
          <p:cNvPr id="12320" name="Picture 32" descr="apple_siri_logo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26677" y="4138613"/>
            <a:ext cx="30861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2322" name="Picture 34" descr="Image result for google majel hummingbi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69477" y="6881813"/>
            <a:ext cx="3543300" cy="2428875"/>
          </a:xfrm>
          <a:prstGeom prst="rect">
            <a:avLst/>
          </a:prstGeom>
          <a:noFill/>
          <a:extLst>
            <a:ext uri="{909E8E84-426E-40DD-AFC4-6F175D3DCCD1}">
              <a14:hiddenFill xmlns:a14="http://schemas.microsoft.com/office/drawing/2010/main">
                <a:solidFill>
                  <a:srgbClr val="FFFFFF"/>
                </a:solidFill>
              </a14:hiddenFill>
            </a:ext>
          </a:extLst>
        </p:spPr>
      </p:pic>
      <p:sp>
        <p:nvSpPr>
          <p:cNvPr id="12324" name="AutoShape 36" descr="Z"/>
          <p:cNvSpPr>
            <a:spLocks noChangeAspect="1" noChangeArrowheads="1"/>
          </p:cNvSpPr>
          <p:nvPr/>
        </p:nvSpPr>
        <p:spPr bwMode="auto">
          <a:xfrm>
            <a:off x="8783877" y="436721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pic>
        <p:nvPicPr>
          <p:cNvPr id="12325"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641377" y="7224713"/>
            <a:ext cx="3638550" cy="2116932"/>
          </a:xfrm>
          <a:prstGeom prst="rect">
            <a:avLst/>
          </a:prstGeom>
          <a:noFill/>
          <a:extLst>
            <a:ext uri="{909E8E84-426E-40DD-AFC4-6F175D3DCCD1}">
              <a14:hiddenFill xmlns:a14="http://schemas.microsoft.com/office/drawing/2010/main">
                <a:solidFill>
                  <a:srgbClr val="FFFFFF"/>
                </a:solidFill>
              </a14:hiddenFill>
            </a:ext>
          </a:extLst>
        </p:spPr>
      </p:pic>
      <p:sp>
        <p:nvSpPr>
          <p:cNvPr id="12329" name="AutoShape 41" descr="Image result for sap hana"/>
          <p:cNvSpPr>
            <a:spLocks noChangeAspect="1" noChangeArrowheads="1"/>
          </p:cNvSpPr>
          <p:nvPr/>
        </p:nvSpPr>
        <p:spPr bwMode="auto">
          <a:xfrm>
            <a:off x="8783877" y="436721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sp>
        <p:nvSpPr>
          <p:cNvPr id="12331" name="AutoShape 43" descr="Image result for sap hana"/>
          <p:cNvSpPr>
            <a:spLocks noChangeAspect="1" noChangeArrowheads="1"/>
          </p:cNvSpPr>
          <p:nvPr/>
        </p:nvSpPr>
        <p:spPr bwMode="auto">
          <a:xfrm>
            <a:off x="8783877" y="436721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sp>
        <p:nvSpPr>
          <p:cNvPr id="12333" name="AutoShape 45" descr="Z"/>
          <p:cNvSpPr>
            <a:spLocks noChangeAspect="1" noChangeArrowheads="1"/>
          </p:cNvSpPr>
          <p:nvPr/>
        </p:nvSpPr>
        <p:spPr bwMode="auto">
          <a:xfrm>
            <a:off x="8783877" y="4367213"/>
            <a:ext cx="457200" cy="4572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en-US" sz="2700"/>
          </a:p>
        </p:txBody>
      </p:sp>
      <p:pic>
        <p:nvPicPr>
          <p:cNvPr id="3" name="Picture 2"/>
          <p:cNvPicPr>
            <a:picLocks noChangeAspect="1"/>
          </p:cNvPicPr>
          <p:nvPr/>
        </p:nvPicPr>
        <p:blipFill>
          <a:blip r:embed="rId15"/>
          <a:stretch>
            <a:fillRect/>
          </a:stretch>
        </p:blipFill>
        <p:spPr>
          <a:xfrm>
            <a:off x="14493020" y="1624013"/>
            <a:ext cx="3571875" cy="2857500"/>
          </a:xfrm>
          <a:prstGeom prst="rect">
            <a:avLst/>
          </a:prstGeom>
        </p:spPr>
      </p:pic>
      <p:pic>
        <p:nvPicPr>
          <p:cNvPr id="4" name="Picture 3"/>
          <p:cNvPicPr>
            <a:picLocks noChangeAspect="1"/>
          </p:cNvPicPr>
          <p:nvPr/>
        </p:nvPicPr>
        <p:blipFill>
          <a:blip r:embed="rId16"/>
          <a:stretch>
            <a:fillRect/>
          </a:stretch>
        </p:blipFill>
        <p:spPr>
          <a:xfrm>
            <a:off x="14807345" y="4243388"/>
            <a:ext cx="2943225" cy="1600200"/>
          </a:xfrm>
          <a:prstGeom prst="rect">
            <a:avLst/>
          </a:prstGeom>
        </p:spPr>
      </p:pic>
      <p:pic>
        <p:nvPicPr>
          <p:cNvPr id="5" name="Picture 4"/>
          <p:cNvPicPr>
            <a:picLocks noChangeAspect="1"/>
          </p:cNvPicPr>
          <p:nvPr/>
        </p:nvPicPr>
        <p:blipFill>
          <a:blip r:embed="rId17"/>
          <a:stretch>
            <a:fillRect/>
          </a:stretch>
        </p:blipFill>
        <p:spPr>
          <a:xfrm>
            <a:off x="276944" y="1738313"/>
            <a:ext cx="1868367" cy="1494693"/>
          </a:xfrm>
          <a:prstGeom prst="rect">
            <a:avLst/>
          </a:prstGeom>
        </p:spPr>
      </p:pic>
      <p:pic>
        <p:nvPicPr>
          <p:cNvPr id="6" name="Picture 5"/>
          <p:cNvPicPr>
            <a:picLocks noChangeAspect="1"/>
          </p:cNvPicPr>
          <p:nvPr/>
        </p:nvPicPr>
        <p:blipFill>
          <a:blip r:embed="rId18"/>
          <a:stretch>
            <a:fillRect/>
          </a:stretch>
        </p:blipFill>
        <p:spPr>
          <a:xfrm>
            <a:off x="142775" y="3199668"/>
            <a:ext cx="2121243" cy="1081134"/>
          </a:xfrm>
          <a:prstGeom prst="rect">
            <a:avLst/>
          </a:prstGeom>
        </p:spPr>
      </p:pic>
      <p:pic>
        <p:nvPicPr>
          <p:cNvPr id="7" name="Picture 6"/>
          <p:cNvPicPr>
            <a:picLocks noChangeAspect="1"/>
          </p:cNvPicPr>
          <p:nvPr/>
        </p:nvPicPr>
        <p:blipFill>
          <a:blip r:embed="rId19"/>
          <a:stretch>
            <a:fillRect/>
          </a:stretch>
        </p:blipFill>
        <p:spPr>
          <a:xfrm>
            <a:off x="143137" y="4523692"/>
            <a:ext cx="2481629" cy="1389713"/>
          </a:xfrm>
          <a:prstGeom prst="rect">
            <a:avLst/>
          </a:prstGeom>
        </p:spPr>
      </p:pic>
      <p:pic>
        <p:nvPicPr>
          <p:cNvPr id="8" name="Picture 7"/>
          <p:cNvPicPr>
            <a:picLocks noChangeAspect="1"/>
          </p:cNvPicPr>
          <p:nvPr/>
        </p:nvPicPr>
        <p:blipFill>
          <a:blip r:embed="rId20"/>
          <a:stretch>
            <a:fillRect/>
          </a:stretch>
        </p:blipFill>
        <p:spPr>
          <a:xfrm>
            <a:off x="15630212" y="6086475"/>
            <a:ext cx="2537931" cy="1590675"/>
          </a:xfrm>
          <a:prstGeom prst="rect">
            <a:avLst/>
          </a:prstGeom>
        </p:spPr>
      </p:pic>
      <p:pic>
        <p:nvPicPr>
          <p:cNvPr id="10" name="Picture 9"/>
          <p:cNvPicPr>
            <a:picLocks noChangeAspect="1"/>
          </p:cNvPicPr>
          <p:nvPr/>
        </p:nvPicPr>
        <p:blipFill>
          <a:blip r:embed="rId21"/>
          <a:stretch>
            <a:fillRect/>
          </a:stretch>
        </p:blipFill>
        <p:spPr>
          <a:xfrm>
            <a:off x="142775" y="6086475"/>
            <a:ext cx="2655827" cy="1355013"/>
          </a:xfrm>
          <a:prstGeom prst="rect">
            <a:avLst/>
          </a:prstGeom>
        </p:spPr>
      </p:pic>
    </p:spTree>
    <p:extLst>
      <p:ext uri="{BB962C8B-B14F-4D97-AF65-F5344CB8AC3E}">
        <p14:creationId xmlns:p14="http://schemas.microsoft.com/office/powerpoint/2010/main" val="1576507001"/>
      </p:ext>
    </p:extLst>
  </p:cSld>
  <p:clrMapOvr>
    <a:masterClrMapping/>
  </p:clrMapOvr>
  <p:transition advTm="8339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1770" y="449701"/>
            <a:ext cx="5886337" cy="1043698"/>
          </a:xfrm>
          <a:prstGeom prst="rect">
            <a:avLst/>
          </a:prstGeom>
        </p:spPr>
        <p:txBody>
          <a:bodyPr lIns="0" tIns="0" rIns="0" bIns="0" rtlCol="0" anchor="t">
            <a:spAutoFit/>
          </a:bodyPr>
          <a:lstStyle/>
          <a:p>
            <a:pPr algn="just">
              <a:lnSpc>
                <a:spcPts val="8623"/>
              </a:lnSpc>
            </a:pPr>
            <a:r>
              <a:rPr lang="en-US" sz="6159">
                <a:solidFill>
                  <a:srgbClr val="004AAD"/>
                </a:solidFill>
                <a:latin typeface="Canva Sans Bold"/>
              </a:rPr>
              <a:t>OBJECTIVES:</a:t>
            </a:r>
          </a:p>
        </p:txBody>
      </p:sp>
      <p:sp>
        <p:nvSpPr>
          <p:cNvPr id="3" name="AutoShape 3"/>
          <p:cNvSpPr/>
          <p:nvPr/>
        </p:nvSpPr>
        <p:spPr>
          <a:xfrm flipV="1">
            <a:off x="-253198" y="1882829"/>
            <a:ext cx="18794397" cy="48831"/>
          </a:xfrm>
          <a:prstGeom prst="line">
            <a:avLst/>
          </a:prstGeom>
          <a:ln w="342900" cap="flat">
            <a:solidFill>
              <a:srgbClr val="004AAD"/>
            </a:solidFill>
            <a:prstDash val="solid"/>
            <a:headEnd type="none" w="sm" len="sm"/>
            <a:tailEnd type="none" w="sm" len="sm"/>
          </a:ln>
        </p:spPr>
      </p:sp>
      <p:sp>
        <p:nvSpPr>
          <p:cNvPr id="4" name="TextBox 4"/>
          <p:cNvSpPr txBox="1"/>
          <p:nvPr/>
        </p:nvSpPr>
        <p:spPr>
          <a:xfrm>
            <a:off x="1028700" y="3050588"/>
            <a:ext cx="16230600" cy="4836136"/>
          </a:xfrm>
          <a:prstGeom prst="rect">
            <a:avLst/>
          </a:prstGeom>
        </p:spPr>
        <p:txBody>
          <a:bodyPr lIns="0" tIns="0" rIns="0" bIns="0" rtlCol="0" anchor="t">
            <a:spAutoFit/>
          </a:bodyPr>
          <a:lstStyle/>
          <a:p>
            <a:pPr marL="843496" lvl="1" indent="-421748">
              <a:lnSpc>
                <a:spcPts val="5469"/>
              </a:lnSpc>
              <a:buFont typeface="Arial"/>
              <a:buChar char="•"/>
            </a:pPr>
            <a:r>
              <a:rPr lang="en-US" sz="3906" dirty="0">
                <a:solidFill>
                  <a:srgbClr val="004AAD"/>
                </a:solidFill>
                <a:latin typeface="Canva Sans"/>
              </a:rPr>
              <a:t>Enhance the capacity of Higher Education Institutions (HEIs) in AI-NLP (Artificial Intelligence - Natural Language Processing).</a:t>
            </a:r>
          </a:p>
          <a:p>
            <a:pPr marL="843496" lvl="1" indent="-421748">
              <a:lnSpc>
                <a:spcPts val="5469"/>
              </a:lnSpc>
              <a:buFont typeface="Arial"/>
              <a:buChar char="•"/>
            </a:pPr>
            <a:r>
              <a:rPr lang="en-US" sz="3906" dirty="0">
                <a:solidFill>
                  <a:srgbClr val="004AAD"/>
                </a:solidFill>
                <a:latin typeface="Canva Sans"/>
              </a:rPr>
              <a:t>Provide comprehensive training and resources to HEIs, fostering an environment of innovation and research in AI-NLP.</a:t>
            </a:r>
          </a:p>
          <a:p>
            <a:pPr marL="843496" lvl="1" indent="-421748">
              <a:lnSpc>
                <a:spcPts val="5469"/>
              </a:lnSpc>
              <a:buFont typeface="Arial"/>
              <a:buChar char="•"/>
            </a:pPr>
            <a:r>
              <a:rPr lang="en-US" sz="3906" dirty="0">
                <a:solidFill>
                  <a:srgbClr val="004AAD"/>
                </a:solidFill>
                <a:latin typeface="Canva Sans"/>
              </a:rPr>
              <a:t>Empower HEIs to actively contribute to the development and practical application of AI-NLP technologies.</a:t>
            </a:r>
          </a:p>
          <a:p>
            <a:pPr marL="843496" lvl="1" indent="-421748">
              <a:lnSpc>
                <a:spcPts val="5469"/>
              </a:lnSpc>
              <a:buFont typeface="Arial"/>
              <a:buChar char="•"/>
            </a:pPr>
            <a:r>
              <a:rPr lang="en-US" sz="3906" dirty="0">
                <a:solidFill>
                  <a:srgbClr val="004AAD"/>
                </a:solidFill>
                <a:latin typeface="Canva Sans"/>
              </a:rPr>
              <a:t>Cultivate a thriving ecosystem of AI-NLP pioneers within HEIs.</a:t>
            </a:r>
          </a:p>
        </p:txBody>
      </p:sp>
      <p:sp>
        <p:nvSpPr>
          <p:cNvPr id="5" name="TextBox 5"/>
          <p:cNvSpPr txBox="1"/>
          <p:nvPr/>
        </p:nvSpPr>
        <p:spPr>
          <a:xfrm>
            <a:off x="158930" y="9628789"/>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Bold"/>
              </a:rPr>
              <a:t>CHED - LAKAS Capacity Building</a:t>
            </a:r>
          </a:p>
        </p:txBody>
      </p:sp>
      <p:sp>
        <p:nvSpPr>
          <p:cNvPr id="6" name="TextBox 6"/>
          <p:cNvSpPr txBox="1"/>
          <p:nvPr/>
        </p:nvSpPr>
        <p:spPr>
          <a:xfrm>
            <a:off x="9517361" y="9628789"/>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Bold"/>
              </a:rPr>
              <a:t>August 14-16, 2023</a:t>
            </a:r>
          </a:p>
        </p:txBody>
      </p:sp>
      <p:sp>
        <p:nvSpPr>
          <p:cNvPr id="7" name="Freeform 7"/>
          <p:cNvSpPr/>
          <p:nvPr/>
        </p:nvSpPr>
        <p:spPr>
          <a:xfrm>
            <a:off x="11652262" y="380469"/>
            <a:ext cx="6409318" cy="1184730"/>
          </a:xfrm>
          <a:custGeom>
            <a:avLst/>
            <a:gdLst/>
            <a:ahLst/>
            <a:cxnLst/>
            <a:rect l="l" t="t" r="r" b="b"/>
            <a:pathLst>
              <a:path w="6409318" h="1184730">
                <a:moveTo>
                  <a:pt x="0" y="0"/>
                </a:moveTo>
                <a:lnTo>
                  <a:pt x="6409317" y="0"/>
                </a:lnTo>
                <a:lnTo>
                  <a:pt x="6409317" y="1184730"/>
                </a:lnTo>
                <a:lnTo>
                  <a:pt x="0" y="1184730"/>
                </a:lnTo>
                <a:lnTo>
                  <a:pt x="0" y="0"/>
                </a:lnTo>
                <a:close/>
              </a:path>
            </a:pathLst>
          </a:custGeom>
          <a:blipFill>
            <a:blip r:embed="rId2"/>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464709"/>
          </a:xfrm>
          <a:prstGeom prst="rect">
            <a:avLst/>
          </a:prstGeom>
        </p:spPr>
        <p:txBody>
          <a:bodyPr lIns="0" tIns="0" rIns="0" bIns="0" rtlCol="0" anchor="t">
            <a:spAutoFit/>
          </a:bodyPr>
          <a:lstStyle/>
          <a:p>
            <a:pPr>
              <a:lnSpc>
                <a:spcPts val="3780"/>
              </a:lnSpc>
            </a:pPr>
            <a:r>
              <a:rPr lang="en-US" sz="2700">
                <a:solidFill>
                  <a:srgbClr val="000000"/>
                </a:solidFill>
                <a:latin typeface="Canva Sans"/>
              </a:rPr>
              <a:t>CHED - LAKAS Capacity Building</a:t>
            </a:r>
          </a:p>
        </p:txBody>
      </p:sp>
      <p:sp>
        <p:nvSpPr>
          <p:cNvPr id="4" name="TextBox 4"/>
          <p:cNvSpPr txBox="1"/>
          <p:nvPr/>
        </p:nvSpPr>
        <p:spPr>
          <a:xfrm>
            <a:off x="9429093" y="9534525"/>
            <a:ext cx="8394908" cy="464709"/>
          </a:xfrm>
          <a:prstGeom prst="rect">
            <a:avLst/>
          </a:prstGeom>
        </p:spPr>
        <p:txBody>
          <a:bodyPr lIns="0" tIns="0" rIns="0" bIns="0" rtlCol="0" anchor="t">
            <a:spAutoFit/>
          </a:bodyPr>
          <a:lstStyle/>
          <a:p>
            <a:pPr algn="r">
              <a:lnSpc>
                <a:spcPts val="3780"/>
              </a:lnSpc>
            </a:pPr>
            <a:r>
              <a:rPr lang="en-US" sz="2700">
                <a:solidFill>
                  <a:srgbClr val="000000"/>
                </a:solidFill>
                <a:latin typeface="Canva Sans"/>
              </a:rPr>
              <a:t>August 14-16, 2023</a:t>
            </a:r>
          </a:p>
        </p:txBody>
      </p:sp>
      <p:sp>
        <p:nvSpPr>
          <p:cNvPr id="5" name="Freeform 5"/>
          <p:cNvSpPr/>
          <p:nvPr/>
        </p:nvSpPr>
        <p:spPr>
          <a:xfrm>
            <a:off x="10182189" y="304859"/>
            <a:ext cx="7831875" cy="1447683"/>
          </a:xfrm>
          <a:custGeom>
            <a:avLst/>
            <a:gdLst/>
            <a:ahLst/>
            <a:cxnLst/>
            <a:rect l="l" t="t" r="r" b="b"/>
            <a:pathLst>
              <a:path w="7831875" h="1447683">
                <a:moveTo>
                  <a:pt x="0" y="0"/>
                </a:moveTo>
                <a:lnTo>
                  <a:pt x="7831875" y="0"/>
                </a:lnTo>
                <a:lnTo>
                  <a:pt x="7831875" y="1447682"/>
                </a:lnTo>
                <a:lnTo>
                  <a:pt x="0" y="1447682"/>
                </a:lnTo>
                <a:lnTo>
                  <a:pt x="0" y="0"/>
                </a:lnTo>
                <a:close/>
              </a:path>
            </a:pathLst>
          </a:custGeom>
          <a:blipFill>
            <a:blip r:embed="rId3"/>
            <a:stretch>
              <a:fillRect/>
            </a:stretch>
          </a:blipFill>
        </p:spPr>
      </p:sp>
      <p:sp>
        <p:nvSpPr>
          <p:cNvPr id="6" name="TextBox 6"/>
          <p:cNvSpPr txBox="1"/>
          <p:nvPr/>
        </p:nvSpPr>
        <p:spPr>
          <a:xfrm>
            <a:off x="685800" y="419100"/>
            <a:ext cx="9319794" cy="769441"/>
          </a:xfrm>
          <a:prstGeom prst="rect">
            <a:avLst/>
          </a:prstGeom>
        </p:spPr>
        <p:txBody>
          <a:bodyPr wrap="square" lIns="0" tIns="0" rIns="0" bIns="0" rtlCol="0" anchor="t">
            <a:spAutoFit/>
          </a:bodyPr>
          <a:lstStyle/>
          <a:p>
            <a:pPr>
              <a:lnSpc>
                <a:spcPts val="6020"/>
              </a:lnSpc>
            </a:pPr>
            <a:r>
              <a:rPr lang="en-US" sz="4300" dirty="0" smtClean="0">
                <a:solidFill>
                  <a:srgbClr val="004AAD"/>
                </a:solidFill>
                <a:latin typeface="Canva Sans Bold"/>
              </a:rPr>
              <a:t>AREAS OF ACTIVE RESEARCH</a:t>
            </a:r>
            <a:endParaRPr lang="en-US" sz="4300" dirty="0">
              <a:solidFill>
                <a:srgbClr val="004AAD"/>
              </a:solidFill>
              <a:latin typeface="Canva Sans Bold"/>
            </a:endParaRPr>
          </a:p>
        </p:txBody>
      </p:sp>
      <p:graphicFrame>
        <p:nvGraphicFramePr>
          <p:cNvPr id="8" name="Table 7"/>
          <p:cNvGraphicFramePr>
            <a:graphicFrameLocks noGrp="1"/>
          </p:cNvGraphicFramePr>
          <p:nvPr>
            <p:extLst>
              <p:ext uri="{D42A27DB-BD31-4B8C-83A1-F6EECF244321}">
                <p14:modId xmlns:p14="http://schemas.microsoft.com/office/powerpoint/2010/main" val="1920126474"/>
              </p:ext>
            </p:extLst>
          </p:nvPr>
        </p:nvGraphicFramePr>
        <p:xfrm>
          <a:off x="228600" y="1819071"/>
          <a:ext cx="17785463" cy="8353629"/>
        </p:xfrm>
        <a:graphic>
          <a:graphicData uri="http://schemas.openxmlformats.org/drawingml/2006/table">
            <a:tbl>
              <a:tblPr firstRow="1" firstCol="1" bandRow="1">
                <a:tableStyleId>{5C22544A-7EE6-4342-B048-85BDC9FD1C3A}</a:tableStyleId>
              </a:tblPr>
              <a:tblGrid>
                <a:gridCol w="1529432"/>
                <a:gridCol w="12872368"/>
                <a:gridCol w="3383663"/>
              </a:tblGrid>
              <a:tr h="418151">
                <a:tc>
                  <a:txBody>
                    <a:bodyPr/>
                    <a:lstStyle/>
                    <a:p>
                      <a:pPr marL="0" marR="190500" algn="ctr">
                        <a:spcBef>
                          <a:spcPts val="0"/>
                        </a:spcBef>
                        <a:spcAft>
                          <a:spcPts val="375"/>
                        </a:spcAft>
                      </a:pPr>
                      <a:r>
                        <a:rPr lang="en-US" sz="2000" dirty="0">
                          <a:effectLst/>
                        </a:rPr>
                        <a:t>Category</a:t>
                      </a:r>
                      <a:endParaRPr lang="en-US" sz="2400" dirty="0">
                        <a:effectLst/>
                        <a:latin typeface="Calibri" panose="020F0502020204030204" pitchFamily="34" charset="0"/>
                        <a:ea typeface="Times New Roman" panose="02020603050405020304" pitchFamily="18" charset="0"/>
                      </a:endParaRPr>
                    </a:p>
                  </a:txBody>
                  <a:tcPr marL="68580" marR="68580" marT="0" marB="0"/>
                </a:tc>
                <a:tc>
                  <a:txBody>
                    <a:bodyPr/>
                    <a:lstStyle/>
                    <a:p>
                      <a:pPr marL="0" marR="190500" algn="ctr">
                        <a:spcBef>
                          <a:spcPts val="0"/>
                        </a:spcBef>
                        <a:spcAft>
                          <a:spcPts val="375"/>
                        </a:spcAft>
                      </a:pPr>
                      <a:r>
                        <a:rPr lang="en-US" sz="2400" dirty="0">
                          <a:effectLst/>
                        </a:rPr>
                        <a:t>Topic Area</a:t>
                      </a:r>
                      <a:endParaRPr lang="en-US" sz="2400" dirty="0">
                        <a:effectLst/>
                        <a:latin typeface="Calibri" panose="020F0502020204030204" pitchFamily="34" charset="0"/>
                        <a:ea typeface="Times New Roman" panose="02020603050405020304" pitchFamily="18" charset="0"/>
                      </a:endParaRPr>
                    </a:p>
                  </a:txBody>
                  <a:tcPr marL="68580" marR="68580" marT="0" marB="0"/>
                </a:tc>
                <a:tc>
                  <a:txBody>
                    <a:bodyPr/>
                    <a:lstStyle/>
                    <a:p>
                      <a:pPr marL="0" marR="190500" algn="ctr">
                        <a:spcBef>
                          <a:spcPts val="0"/>
                        </a:spcBef>
                        <a:spcAft>
                          <a:spcPts val="375"/>
                        </a:spcAft>
                      </a:pPr>
                      <a:r>
                        <a:rPr lang="en-US" sz="2000" dirty="0" smtClean="0">
                          <a:effectLst/>
                        </a:rPr>
                        <a:t>Description</a:t>
                      </a:r>
                      <a:endParaRPr lang="en-US" sz="2400" dirty="0">
                        <a:effectLst/>
                        <a:latin typeface="Calibri" panose="020F0502020204030204" pitchFamily="34" charset="0"/>
                        <a:ea typeface="Times New Roman" panose="02020603050405020304" pitchFamily="18" charset="0"/>
                      </a:endParaRPr>
                    </a:p>
                  </a:txBody>
                  <a:tcPr marL="68580" marR="68580" marT="0" marB="0"/>
                </a:tc>
              </a:tr>
              <a:tr h="1332994">
                <a:tc>
                  <a:txBody>
                    <a:bodyPr/>
                    <a:lstStyle/>
                    <a:p>
                      <a:pPr marL="0" marR="190500" algn="ctr">
                        <a:spcBef>
                          <a:spcPts val="0"/>
                        </a:spcBef>
                        <a:spcAft>
                          <a:spcPts val="375"/>
                        </a:spcAft>
                      </a:pPr>
                      <a:r>
                        <a:rPr lang="en-US" sz="2400" dirty="0">
                          <a:effectLst/>
                        </a:rPr>
                        <a:t>Small</a:t>
                      </a:r>
                      <a:endParaRPr lang="en-US" sz="2800" dirty="0">
                        <a:effectLst/>
                        <a:latin typeface="Calibri" panose="020F0502020204030204" pitchFamily="34" charset="0"/>
                        <a:ea typeface="Times New Roman" panose="02020603050405020304" pitchFamily="18" charset="0"/>
                      </a:endParaRPr>
                    </a:p>
                  </a:txBody>
                  <a:tcPr marL="68580" marR="68580" marT="0" marB="0" anchor="ctr"/>
                </a:tc>
                <a:tc>
                  <a:txBody>
                    <a:bodyPr/>
                    <a:lstStyle/>
                    <a:p>
                      <a:pPr marL="342900" marR="190500" lvl="0" indent="-342900">
                        <a:spcBef>
                          <a:spcPts val="0"/>
                        </a:spcBef>
                        <a:spcAft>
                          <a:spcPts val="375"/>
                        </a:spcAft>
                        <a:buFont typeface="Symbol" panose="05050102010706020507" pitchFamily="18" charset="2"/>
                        <a:buChar char=""/>
                      </a:pPr>
                      <a:r>
                        <a:rPr lang="en-US" sz="2400" b="1" dirty="0" smtClean="0">
                          <a:effectLst/>
                        </a:rPr>
                        <a:t>Multilingual NLP</a:t>
                      </a:r>
                      <a:r>
                        <a:rPr lang="en-US" sz="2400" dirty="0" smtClean="0">
                          <a:effectLst/>
                        </a:rPr>
                        <a:t>: Enhancing models to work effectively with multiple languages.</a:t>
                      </a:r>
                    </a:p>
                    <a:p>
                      <a:pPr marL="342900" marR="190500" lvl="0" indent="-342900">
                        <a:spcBef>
                          <a:spcPts val="0"/>
                        </a:spcBef>
                        <a:spcAft>
                          <a:spcPts val="375"/>
                        </a:spcAft>
                        <a:buFont typeface="Symbol" panose="05050102010706020507" pitchFamily="18" charset="2"/>
                        <a:buChar char=""/>
                      </a:pPr>
                      <a:r>
                        <a:rPr lang="en-US" sz="2400" b="1" kern="1200" dirty="0" smtClean="0">
                          <a:solidFill>
                            <a:schemeClr val="dk1"/>
                          </a:solidFill>
                          <a:effectLst/>
                          <a:latin typeface="+mn-lt"/>
                          <a:ea typeface="+mn-ea"/>
                          <a:cs typeface="+mn-cs"/>
                        </a:rPr>
                        <a:t>Ethical NLP</a:t>
                      </a:r>
                      <a:r>
                        <a:rPr lang="en-US" sz="2400" dirty="0" smtClean="0">
                          <a:effectLst/>
                        </a:rPr>
                        <a:t>: Addressing bias, fairness, and ethical concerns in NLP applications.</a:t>
                      </a:r>
                    </a:p>
                    <a:p>
                      <a:pPr marL="342900" marR="190500" lvl="0" indent="-342900">
                        <a:spcBef>
                          <a:spcPts val="0"/>
                        </a:spcBef>
                        <a:spcAft>
                          <a:spcPts val="375"/>
                        </a:spcAft>
                        <a:buFont typeface="Symbol" panose="05050102010706020507" pitchFamily="18" charset="2"/>
                        <a:buChar char=""/>
                      </a:pPr>
                      <a:r>
                        <a:rPr lang="en-US" sz="2400" b="1" kern="1200" dirty="0" smtClean="0">
                          <a:solidFill>
                            <a:schemeClr val="dk1"/>
                          </a:solidFill>
                          <a:effectLst/>
                          <a:latin typeface="+mn-lt"/>
                          <a:ea typeface="+mn-ea"/>
                          <a:cs typeface="+mn-cs"/>
                        </a:rPr>
                        <a:t>Domain Adaptation</a:t>
                      </a:r>
                      <a:r>
                        <a:rPr lang="en-US" sz="2400" dirty="0" smtClean="0">
                          <a:effectLst/>
                        </a:rPr>
                        <a:t>: Developing models that can adapt knowledge from one domain to another.</a:t>
                      </a:r>
                    </a:p>
                  </a:txBody>
                  <a:tcPr marL="68580" marR="68580" marT="0" marB="0"/>
                </a:tc>
                <a:tc>
                  <a:txBody>
                    <a:bodyPr/>
                    <a:lstStyle/>
                    <a:p>
                      <a:pPr marL="0" marR="190500" algn="ctr">
                        <a:spcBef>
                          <a:spcPts val="0"/>
                        </a:spcBef>
                        <a:spcAft>
                          <a:spcPts val="375"/>
                        </a:spcAft>
                      </a:pPr>
                      <a:r>
                        <a:rPr lang="en-US" sz="2400" dirty="0" smtClean="0">
                          <a:effectLst/>
                        </a:rPr>
                        <a:t>focused areas of research and development within NLP, each with a specific scope and emphasis.</a:t>
                      </a:r>
                      <a:endParaRPr lang="en-US" sz="2800" dirty="0">
                        <a:effectLst/>
                        <a:latin typeface="Calibri" panose="020F0502020204030204" pitchFamily="34" charset="0"/>
                        <a:ea typeface="Times New Roman" panose="02020603050405020304" pitchFamily="18" charset="0"/>
                      </a:endParaRPr>
                    </a:p>
                  </a:txBody>
                  <a:tcPr marL="68580" marR="68580" marT="0" marB="0"/>
                </a:tc>
              </a:tr>
              <a:tr h="2601478">
                <a:tc>
                  <a:txBody>
                    <a:bodyPr/>
                    <a:lstStyle/>
                    <a:p>
                      <a:pPr marL="0" marR="190500" algn="ctr">
                        <a:spcBef>
                          <a:spcPts val="0"/>
                        </a:spcBef>
                        <a:spcAft>
                          <a:spcPts val="375"/>
                        </a:spcAft>
                      </a:pPr>
                      <a:r>
                        <a:rPr lang="en-US" sz="2400" dirty="0">
                          <a:effectLst/>
                        </a:rPr>
                        <a:t>Medium</a:t>
                      </a:r>
                      <a:endParaRPr lang="en-US" sz="2800" dirty="0">
                        <a:effectLst/>
                        <a:latin typeface="Calibri" panose="020F0502020204030204" pitchFamily="34" charset="0"/>
                        <a:ea typeface="Times New Roman" panose="02020603050405020304" pitchFamily="18" charset="0"/>
                      </a:endParaRPr>
                    </a:p>
                  </a:txBody>
                  <a:tcPr marL="68580" marR="68580" marT="0" marB="0" anchor="ctr"/>
                </a:tc>
                <a:tc>
                  <a:txBody>
                    <a:bodyPr/>
                    <a:lstStyle/>
                    <a:p>
                      <a:pPr marL="342900" marR="190500" lvl="0" indent="-342900" algn="l" defTabSz="914400" rtl="0" eaLnBrk="1" fontAlgn="auto" latinLnBrk="0" hangingPunct="1">
                        <a:lnSpc>
                          <a:spcPct val="100000"/>
                        </a:lnSpc>
                        <a:spcBef>
                          <a:spcPts val="0"/>
                        </a:spcBef>
                        <a:spcAft>
                          <a:spcPts val="375"/>
                        </a:spcAft>
                        <a:buClrTx/>
                        <a:buSzTx/>
                        <a:buFont typeface="Symbol" panose="05050102010706020507" pitchFamily="18" charset="2"/>
                        <a:buChar char=""/>
                        <a:tabLst/>
                        <a:defRPr/>
                      </a:pPr>
                      <a:r>
                        <a:rPr lang="en-US" sz="2400" b="1" kern="1200" dirty="0" smtClean="0">
                          <a:solidFill>
                            <a:schemeClr val="dk1"/>
                          </a:solidFill>
                          <a:effectLst/>
                          <a:latin typeface="+mn-lt"/>
                          <a:ea typeface="+mn-ea"/>
                          <a:cs typeface="+mn-cs"/>
                        </a:rPr>
                        <a:t>Named Entity Recognition</a:t>
                      </a:r>
                      <a:r>
                        <a:rPr lang="en-US" sz="2400" dirty="0" smtClean="0">
                          <a:effectLst/>
                        </a:rPr>
                        <a:t>: Involves improving models to identify and categorize entities like names, dates, and locations in text. </a:t>
                      </a:r>
                    </a:p>
                    <a:p>
                      <a:pPr marL="342900" marR="190500" lvl="0" indent="-342900">
                        <a:spcBef>
                          <a:spcPts val="0"/>
                        </a:spcBef>
                        <a:spcAft>
                          <a:spcPts val="375"/>
                        </a:spcAft>
                        <a:buFont typeface="Symbol" panose="05050102010706020507" pitchFamily="18" charset="2"/>
                        <a:buChar char=""/>
                      </a:pPr>
                      <a:r>
                        <a:rPr lang="en-US" sz="2400" b="1" kern="1200" dirty="0" smtClean="0">
                          <a:solidFill>
                            <a:schemeClr val="dk1"/>
                          </a:solidFill>
                          <a:effectLst/>
                          <a:latin typeface="+mn-lt"/>
                          <a:ea typeface="+mn-ea"/>
                          <a:cs typeface="+mn-cs"/>
                        </a:rPr>
                        <a:t>Sentiment Analysis</a:t>
                      </a:r>
                      <a:r>
                        <a:rPr lang="en-US" sz="2400" dirty="0" smtClean="0">
                          <a:effectLst/>
                        </a:rPr>
                        <a:t>: Enhancing models to understand and classify sentiments in text.</a:t>
                      </a:r>
                    </a:p>
                    <a:p>
                      <a:pPr marL="342900" marR="190500" lvl="0" indent="-342900">
                        <a:spcBef>
                          <a:spcPts val="0"/>
                        </a:spcBef>
                        <a:spcAft>
                          <a:spcPts val="375"/>
                        </a:spcAft>
                        <a:buFont typeface="Symbol" panose="05050102010706020507" pitchFamily="18" charset="2"/>
                        <a:buChar char=""/>
                      </a:pPr>
                      <a:r>
                        <a:rPr lang="en-US" sz="2400" b="1" kern="1200" dirty="0" smtClean="0">
                          <a:solidFill>
                            <a:schemeClr val="dk1"/>
                          </a:solidFill>
                          <a:effectLst/>
                          <a:latin typeface="+mn-lt"/>
                          <a:ea typeface="+mn-ea"/>
                          <a:cs typeface="+mn-cs"/>
                        </a:rPr>
                        <a:t>Text Classification: </a:t>
                      </a:r>
                      <a:r>
                        <a:rPr lang="en-US" sz="2400" b="0" kern="1200" dirty="0" smtClean="0">
                          <a:solidFill>
                            <a:schemeClr val="dk1"/>
                          </a:solidFill>
                          <a:effectLst/>
                          <a:latin typeface="+mn-lt"/>
                          <a:ea typeface="+mn-ea"/>
                          <a:cs typeface="+mn-cs"/>
                        </a:rPr>
                        <a:t>Developing models for categorizing text into predefined classes or categories. </a:t>
                      </a:r>
                    </a:p>
                    <a:p>
                      <a:pPr marL="342900" marR="190500" lvl="0" indent="-342900">
                        <a:spcBef>
                          <a:spcPts val="0"/>
                        </a:spcBef>
                        <a:spcAft>
                          <a:spcPts val="375"/>
                        </a:spcAft>
                        <a:buFont typeface="Symbol" panose="05050102010706020507" pitchFamily="18" charset="2"/>
                        <a:buChar char=""/>
                      </a:pPr>
                      <a:r>
                        <a:rPr lang="en-US" sz="2400" b="1" kern="1200" dirty="0" smtClean="0">
                          <a:solidFill>
                            <a:schemeClr val="dk1"/>
                          </a:solidFill>
                          <a:effectLst/>
                          <a:latin typeface="+mn-lt"/>
                          <a:ea typeface="+mn-ea"/>
                          <a:cs typeface="+mn-cs"/>
                        </a:rPr>
                        <a:t>Machine Translation</a:t>
                      </a:r>
                      <a:r>
                        <a:rPr lang="en-US" sz="2400" dirty="0" smtClean="0">
                          <a:effectLst/>
                        </a:rPr>
                        <a:t>: Advancing techniques for translating text from one language to another. </a:t>
                      </a:r>
                    </a:p>
                    <a:p>
                      <a:pPr marL="342900" marR="190500" lvl="0" indent="-342900">
                        <a:spcBef>
                          <a:spcPts val="0"/>
                        </a:spcBef>
                        <a:spcAft>
                          <a:spcPts val="375"/>
                        </a:spcAft>
                        <a:buFont typeface="Symbol" panose="05050102010706020507" pitchFamily="18" charset="2"/>
                        <a:buChar char=""/>
                      </a:pPr>
                      <a:r>
                        <a:rPr lang="en-US" sz="2400" b="1" kern="1200" dirty="0" smtClean="0">
                          <a:solidFill>
                            <a:schemeClr val="dk1"/>
                          </a:solidFill>
                          <a:effectLst/>
                          <a:latin typeface="+mn-lt"/>
                          <a:ea typeface="+mn-ea"/>
                          <a:cs typeface="+mn-cs"/>
                        </a:rPr>
                        <a:t>Question Answering</a:t>
                      </a:r>
                      <a:r>
                        <a:rPr lang="en-US" sz="2400" dirty="0" smtClean="0">
                          <a:effectLst/>
                        </a:rPr>
                        <a:t>: Creating models that can understand and answer questions based on text. </a:t>
                      </a:r>
                      <a:endParaRPr lang="en-US" sz="2800" dirty="0">
                        <a:effectLst/>
                        <a:latin typeface="Calibri" panose="020F0502020204030204" pitchFamily="34" charset="0"/>
                        <a:ea typeface="Times New Roman" panose="02020603050405020304" pitchFamily="18" charset="0"/>
                      </a:endParaRPr>
                    </a:p>
                  </a:txBody>
                  <a:tcPr marL="68580" marR="68580" marT="0" marB="0"/>
                </a:tc>
                <a:tc>
                  <a:txBody>
                    <a:bodyPr/>
                    <a:lstStyle/>
                    <a:p>
                      <a:pPr marL="0" marR="190500" algn="ctr">
                        <a:spcBef>
                          <a:spcPts val="0"/>
                        </a:spcBef>
                        <a:spcAft>
                          <a:spcPts val="375"/>
                        </a:spcAft>
                      </a:pPr>
                      <a:endParaRPr lang="en-US" sz="2400" dirty="0" smtClean="0">
                        <a:effectLst/>
                      </a:endParaRPr>
                    </a:p>
                    <a:p>
                      <a:pPr marL="0" marR="190500" algn="ctr">
                        <a:spcBef>
                          <a:spcPts val="0"/>
                        </a:spcBef>
                        <a:spcAft>
                          <a:spcPts val="375"/>
                        </a:spcAft>
                      </a:pPr>
                      <a:r>
                        <a:rPr lang="en-US" sz="2400" dirty="0" smtClean="0">
                          <a:effectLst/>
                        </a:rPr>
                        <a:t>covering essential aspects of language analysis and understanding.</a:t>
                      </a:r>
                      <a:endParaRPr lang="en-US" sz="2800" dirty="0">
                        <a:effectLst/>
                        <a:latin typeface="Calibri" panose="020F0502020204030204" pitchFamily="34" charset="0"/>
                        <a:ea typeface="Times New Roman" panose="02020603050405020304" pitchFamily="18" charset="0"/>
                      </a:endParaRPr>
                    </a:p>
                  </a:txBody>
                  <a:tcPr marL="68580" marR="68580" marT="0" marB="0"/>
                </a:tc>
              </a:tr>
              <a:tr h="3505200">
                <a:tc>
                  <a:txBody>
                    <a:bodyPr/>
                    <a:lstStyle/>
                    <a:p>
                      <a:pPr marL="0" marR="190500" algn="ctr">
                        <a:spcBef>
                          <a:spcPts val="0"/>
                        </a:spcBef>
                        <a:spcAft>
                          <a:spcPts val="375"/>
                        </a:spcAft>
                      </a:pPr>
                      <a:r>
                        <a:rPr lang="en-US" sz="2400" dirty="0">
                          <a:effectLst/>
                        </a:rPr>
                        <a:t>Big</a:t>
                      </a:r>
                      <a:endParaRPr lang="en-US" sz="2800" dirty="0">
                        <a:effectLst/>
                        <a:latin typeface="Calibri" panose="020F0502020204030204" pitchFamily="34" charset="0"/>
                        <a:ea typeface="Times New Roman" panose="02020603050405020304" pitchFamily="18" charset="0"/>
                      </a:endParaRPr>
                    </a:p>
                  </a:txBody>
                  <a:tcPr marL="68580" marR="68580" marT="0" marB="0" anchor="ctr"/>
                </a:tc>
                <a:tc>
                  <a:txBody>
                    <a:bodyPr/>
                    <a:lstStyle/>
                    <a:p>
                      <a:pPr marL="342900" marR="190500" lvl="0" indent="-342900">
                        <a:spcBef>
                          <a:spcPts val="0"/>
                        </a:spcBef>
                        <a:spcAft>
                          <a:spcPts val="375"/>
                        </a:spcAft>
                        <a:buFont typeface="Symbol" panose="05050102010706020507" pitchFamily="18" charset="2"/>
                        <a:buChar char=""/>
                      </a:pPr>
                      <a:r>
                        <a:rPr lang="en-US" sz="2400" b="1" kern="1200" dirty="0" smtClean="0">
                          <a:solidFill>
                            <a:schemeClr val="dk1"/>
                          </a:solidFill>
                          <a:effectLst/>
                          <a:latin typeface="+mn-lt"/>
                          <a:ea typeface="+mn-ea"/>
                          <a:cs typeface="+mn-cs"/>
                        </a:rPr>
                        <a:t>Language Understanding and Representation</a:t>
                      </a:r>
                      <a:r>
                        <a:rPr lang="en-US" sz="2400" dirty="0" smtClean="0">
                          <a:effectLst/>
                        </a:rPr>
                        <a:t>: This area covers the development of models that understand the deeper meaning, context, and semantics of text. Creating effective word </a:t>
                      </a:r>
                      <a:r>
                        <a:rPr lang="en-US" sz="2400" dirty="0" err="1" smtClean="0">
                          <a:effectLst/>
                        </a:rPr>
                        <a:t>embeddings</a:t>
                      </a:r>
                      <a:r>
                        <a:rPr lang="en-US" sz="2400" dirty="0" smtClean="0">
                          <a:effectLst/>
                        </a:rPr>
                        <a:t> and language representations is a core component of this research.</a:t>
                      </a:r>
                    </a:p>
                    <a:p>
                      <a:pPr marL="342900" marR="190500" lvl="0" indent="-342900">
                        <a:spcBef>
                          <a:spcPts val="0"/>
                        </a:spcBef>
                        <a:spcAft>
                          <a:spcPts val="375"/>
                        </a:spcAft>
                        <a:buFont typeface="Symbol" panose="05050102010706020507" pitchFamily="18" charset="2"/>
                        <a:buChar char=""/>
                      </a:pPr>
                      <a:r>
                        <a:rPr lang="en-US" sz="2400" b="1" kern="1200" dirty="0" smtClean="0">
                          <a:solidFill>
                            <a:schemeClr val="dk1"/>
                          </a:solidFill>
                          <a:effectLst/>
                          <a:latin typeface="+mn-lt"/>
                          <a:ea typeface="+mn-ea"/>
                          <a:cs typeface="+mn-cs"/>
                        </a:rPr>
                        <a:t>Language Generation and Text-to-Text Tasks</a:t>
                      </a:r>
                      <a:r>
                        <a:rPr lang="en-US" sz="2400" dirty="0" smtClean="0">
                          <a:effectLst/>
                        </a:rPr>
                        <a:t>: This category encompasses a diverse range of tasks that involve generating human-like text. The focus is on developing models that can generate coherent and contextually relevant text.</a:t>
                      </a:r>
                    </a:p>
                    <a:p>
                      <a:pPr marL="342900" marR="190500" lvl="0" indent="-342900">
                        <a:spcBef>
                          <a:spcPts val="0"/>
                        </a:spcBef>
                        <a:spcAft>
                          <a:spcPts val="375"/>
                        </a:spcAft>
                        <a:buFont typeface="Symbol" panose="05050102010706020507" pitchFamily="18" charset="2"/>
                        <a:buChar char=""/>
                      </a:pPr>
                      <a:r>
                        <a:rPr lang="en-US" sz="2400" b="1" kern="1200" dirty="0" smtClean="0">
                          <a:solidFill>
                            <a:schemeClr val="dk1"/>
                          </a:solidFill>
                          <a:effectLst/>
                          <a:latin typeface="+mn-lt"/>
                          <a:ea typeface="+mn-ea"/>
                          <a:cs typeface="+mn-cs"/>
                        </a:rPr>
                        <a:t>Dialog Systems and Conversational Agents</a:t>
                      </a:r>
                      <a:r>
                        <a:rPr lang="en-US" sz="2400" dirty="0" smtClean="0">
                          <a:effectLst/>
                        </a:rPr>
                        <a:t>: Building conversational agents that can engage in natural and meaningful interactions with users is a significant research area. It includes the development of </a:t>
                      </a:r>
                      <a:r>
                        <a:rPr lang="en-US" sz="2400" dirty="0" err="1" smtClean="0">
                          <a:effectLst/>
                        </a:rPr>
                        <a:t>chatbots</a:t>
                      </a:r>
                      <a:r>
                        <a:rPr lang="en-US" sz="2400" dirty="0" smtClean="0">
                          <a:effectLst/>
                        </a:rPr>
                        <a:t>, virtual assistants, and techniques for effective dialogue management.</a:t>
                      </a:r>
                    </a:p>
                  </a:txBody>
                  <a:tcPr marL="68580" marR="68580" marT="0" marB="0"/>
                </a:tc>
                <a:tc>
                  <a:txBody>
                    <a:bodyPr/>
                    <a:lstStyle/>
                    <a:p>
                      <a:pPr marL="0" marR="190500" algn="ctr">
                        <a:spcBef>
                          <a:spcPts val="0"/>
                        </a:spcBef>
                        <a:spcAft>
                          <a:spcPts val="375"/>
                        </a:spcAft>
                      </a:pPr>
                      <a:r>
                        <a:rPr lang="en-US" sz="2400" dirty="0" smtClean="0">
                          <a:effectLst/>
                        </a:rPr>
                        <a:t>broad implications across industries,  enhancing human-computer interactions, with the potential to revolutionize the way we process and understand language.</a:t>
                      </a:r>
                      <a:endParaRPr lang="en-US" sz="2800" dirty="0">
                        <a:effectLst/>
                        <a:latin typeface="Calibri" panose="020F0502020204030204" pitchFamily="34"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254100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464709"/>
          </a:xfrm>
          <a:prstGeom prst="rect">
            <a:avLst/>
          </a:prstGeom>
        </p:spPr>
        <p:txBody>
          <a:bodyPr lIns="0" tIns="0" rIns="0" bIns="0" rtlCol="0" anchor="t">
            <a:spAutoFit/>
          </a:bodyPr>
          <a:lstStyle/>
          <a:p>
            <a:pPr>
              <a:lnSpc>
                <a:spcPts val="3780"/>
              </a:lnSpc>
            </a:pPr>
            <a:r>
              <a:rPr lang="en-US" sz="2700">
                <a:solidFill>
                  <a:srgbClr val="000000"/>
                </a:solidFill>
                <a:latin typeface="Canva Sans"/>
              </a:rPr>
              <a:t>CHED - LAKAS Capacity Building</a:t>
            </a:r>
          </a:p>
        </p:txBody>
      </p:sp>
      <p:sp>
        <p:nvSpPr>
          <p:cNvPr id="4" name="TextBox 4"/>
          <p:cNvSpPr txBox="1"/>
          <p:nvPr/>
        </p:nvSpPr>
        <p:spPr>
          <a:xfrm>
            <a:off x="9429093" y="9534525"/>
            <a:ext cx="8394908" cy="464709"/>
          </a:xfrm>
          <a:prstGeom prst="rect">
            <a:avLst/>
          </a:prstGeom>
        </p:spPr>
        <p:txBody>
          <a:bodyPr lIns="0" tIns="0" rIns="0" bIns="0" rtlCol="0" anchor="t">
            <a:spAutoFit/>
          </a:bodyPr>
          <a:lstStyle/>
          <a:p>
            <a:pPr algn="r">
              <a:lnSpc>
                <a:spcPts val="3780"/>
              </a:lnSpc>
            </a:pPr>
            <a:r>
              <a:rPr lang="en-US" sz="2700">
                <a:solidFill>
                  <a:srgbClr val="000000"/>
                </a:solidFill>
                <a:latin typeface="Canva Sans"/>
              </a:rPr>
              <a:t>August 14-16, 2023</a:t>
            </a:r>
          </a:p>
        </p:txBody>
      </p:sp>
      <p:sp>
        <p:nvSpPr>
          <p:cNvPr id="5" name="Freeform 5"/>
          <p:cNvSpPr/>
          <p:nvPr/>
        </p:nvSpPr>
        <p:spPr>
          <a:xfrm>
            <a:off x="10182189" y="304859"/>
            <a:ext cx="7831875" cy="1447683"/>
          </a:xfrm>
          <a:custGeom>
            <a:avLst/>
            <a:gdLst/>
            <a:ahLst/>
            <a:cxnLst/>
            <a:rect l="l" t="t" r="r" b="b"/>
            <a:pathLst>
              <a:path w="7831875" h="1447683">
                <a:moveTo>
                  <a:pt x="0" y="0"/>
                </a:moveTo>
                <a:lnTo>
                  <a:pt x="7831875" y="0"/>
                </a:lnTo>
                <a:lnTo>
                  <a:pt x="7831875" y="1447682"/>
                </a:lnTo>
                <a:lnTo>
                  <a:pt x="0" y="1447682"/>
                </a:lnTo>
                <a:lnTo>
                  <a:pt x="0" y="0"/>
                </a:lnTo>
                <a:close/>
              </a:path>
            </a:pathLst>
          </a:custGeom>
          <a:blipFill>
            <a:blip r:embed="rId2"/>
            <a:stretch>
              <a:fillRect/>
            </a:stretch>
          </a:blipFill>
        </p:spPr>
      </p:sp>
      <p:sp>
        <p:nvSpPr>
          <p:cNvPr id="6" name="TextBox 6"/>
          <p:cNvSpPr txBox="1"/>
          <p:nvPr/>
        </p:nvSpPr>
        <p:spPr>
          <a:xfrm>
            <a:off x="862395" y="1340427"/>
            <a:ext cx="7481756" cy="738394"/>
          </a:xfrm>
          <a:prstGeom prst="rect">
            <a:avLst/>
          </a:prstGeom>
        </p:spPr>
        <p:txBody>
          <a:bodyPr lIns="0" tIns="0" rIns="0" bIns="0" rtlCol="0" anchor="t">
            <a:spAutoFit/>
          </a:bodyPr>
          <a:lstStyle/>
          <a:p>
            <a:pPr>
              <a:lnSpc>
                <a:spcPts val="6020"/>
              </a:lnSpc>
            </a:pPr>
            <a:r>
              <a:rPr lang="en-US" sz="4300">
                <a:solidFill>
                  <a:srgbClr val="004AAD"/>
                </a:solidFill>
                <a:latin typeface="Canva Sans Bold"/>
              </a:rPr>
              <a:t>Fundamentals of Linguistics</a:t>
            </a:r>
          </a:p>
        </p:txBody>
      </p:sp>
      <p:sp>
        <p:nvSpPr>
          <p:cNvPr id="7" name="TextBox 7"/>
          <p:cNvSpPr txBox="1"/>
          <p:nvPr/>
        </p:nvSpPr>
        <p:spPr>
          <a:xfrm>
            <a:off x="2691075" y="2634616"/>
            <a:ext cx="12906468" cy="984923"/>
          </a:xfrm>
          <a:prstGeom prst="rect">
            <a:avLst/>
          </a:prstGeom>
        </p:spPr>
        <p:txBody>
          <a:bodyPr lIns="0" tIns="0" rIns="0" bIns="0" rtlCol="0" anchor="t">
            <a:spAutoFit/>
          </a:bodyPr>
          <a:lstStyle/>
          <a:p>
            <a:pPr>
              <a:lnSpc>
                <a:spcPts val="3985"/>
              </a:lnSpc>
            </a:pPr>
            <a:r>
              <a:rPr lang="en-US" sz="2846" dirty="0">
                <a:solidFill>
                  <a:srgbClr val="000000"/>
                </a:solidFill>
                <a:latin typeface="Canva Sans Bold"/>
              </a:rPr>
              <a:t>Syntax: </a:t>
            </a:r>
            <a:r>
              <a:rPr lang="en-US" sz="2846" dirty="0">
                <a:solidFill>
                  <a:srgbClr val="000000"/>
                </a:solidFill>
                <a:latin typeface="Canva Sans"/>
              </a:rPr>
              <a:t>Syntax studies sentence structure and the rules governing how words combine to form meaningful expressions</a:t>
            </a:r>
          </a:p>
        </p:txBody>
      </p:sp>
      <p:sp>
        <p:nvSpPr>
          <p:cNvPr id="8" name="TextBox 8"/>
          <p:cNvSpPr txBox="1"/>
          <p:nvPr/>
        </p:nvSpPr>
        <p:spPr>
          <a:xfrm>
            <a:off x="2691075" y="4162465"/>
            <a:ext cx="12957281" cy="3877386"/>
          </a:xfrm>
          <a:prstGeom prst="rect">
            <a:avLst/>
          </a:prstGeom>
        </p:spPr>
        <p:txBody>
          <a:bodyPr lIns="0" tIns="0" rIns="0" bIns="0" rtlCol="0" anchor="t">
            <a:spAutoFit/>
          </a:bodyPr>
          <a:lstStyle/>
          <a:p>
            <a:pPr>
              <a:lnSpc>
                <a:spcPts val="3735"/>
              </a:lnSpc>
              <a:spcBef>
                <a:spcPct val="0"/>
              </a:spcBef>
            </a:pPr>
            <a:r>
              <a:rPr lang="en-US" sz="2668" dirty="0">
                <a:solidFill>
                  <a:srgbClr val="000000"/>
                </a:solidFill>
                <a:latin typeface="Canva Sans"/>
              </a:rPr>
              <a:t>Example: </a:t>
            </a:r>
          </a:p>
          <a:p>
            <a:pPr algn="ctr">
              <a:lnSpc>
                <a:spcPts val="4482"/>
              </a:lnSpc>
              <a:spcBef>
                <a:spcPct val="0"/>
              </a:spcBef>
            </a:pPr>
            <a:r>
              <a:rPr lang="en-US" sz="3201" dirty="0">
                <a:solidFill>
                  <a:srgbClr val="000000"/>
                </a:solidFill>
                <a:latin typeface="Canva Sans Bold"/>
              </a:rPr>
              <a:t>"The cat chased the mouse." </a:t>
            </a:r>
          </a:p>
          <a:p>
            <a:pPr>
              <a:lnSpc>
                <a:spcPts val="3735"/>
              </a:lnSpc>
              <a:spcBef>
                <a:spcPct val="0"/>
              </a:spcBef>
            </a:pPr>
            <a:endParaRPr lang="en-US" sz="3201" dirty="0">
              <a:solidFill>
                <a:srgbClr val="000000"/>
              </a:solidFill>
              <a:latin typeface="Canva Sans Bold"/>
            </a:endParaRPr>
          </a:p>
          <a:p>
            <a:pPr>
              <a:lnSpc>
                <a:spcPts val="3735"/>
              </a:lnSpc>
              <a:spcBef>
                <a:spcPct val="0"/>
              </a:spcBef>
            </a:pPr>
            <a:r>
              <a:rPr lang="en-US" sz="2668" dirty="0">
                <a:solidFill>
                  <a:srgbClr val="000000"/>
                </a:solidFill>
                <a:latin typeface="Canva Sans"/>
              </a:rPr>
              <a:t>Syntax involves understanding the structure and rules of how words combine to form meaningful sentences. In this example, the syntax dictates that the subject (the cat) comes before the verb (chased), followed by the object (the mouse). Understanding syntax helps us identify the grammatical structure of a sentence and analyze the relationships between its components.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464709"/>
          </a:xfrm>
          <a:prstGeom prst="rect">
            <a:avLst/>
          </a:prstGeom>
        </p:spPr>
        <p:txBody>
          <a:bodyPr lIns="0" tIns="0" rIns="0" bIns="0" rtlCol="0" anchor="t">
            <a:spAutoFit/>
          </a:bodyPr>
          <a:lstStyle/>
          <a:p>
            <a:pPr>
              <a:lnSpc>
                <a:spcPts val="3780"/>
              </a:lnSpc>
            </a:pPr>
            <a:r>
              <a:rPr lang="en-US" sz="2700">
                <a:solidFill>
                  <a:srgbClr val="000000"/>
                </a:solidFill>
                <a:latin typeface="Canva Sans"/>
              </a:rPr>
              <a:t>CHED - LAKAS Capacity Building</a:t>
            </a:r>
          </a:p>
        </p:txBody>
      </p:sp>
      <p:sp>
        <p:nvSpPr>
          <p:cNvPr id="4" name="TextBox 4"/>
          <p:cNvSpPr txBox="1"/>
          <p:nvPr/>
        </p:nvSpPr>
        <p:spPr>
          <a:xfrm>
            <a:off x="9429093" y="9534525"/>
            <a:ext cx="8394908" cy="464709"/>
          </a:xfrm>
          <a:prstGeom prst="rect">
            <a:avLst/>
          </a:prstGeom>
        </p:spPr>
        <p:txBody>
          <a:bodyPr lIns="0" tIns="0" rIns="0" bIns="0" rtlCol="0" anchor="t">
            <a:spAutoFit/>
          </a:bodyPr>
          <a:lstStyle/>
          <a:p>
            <a:pPr algn="r">
              <a:lnSpc>
                <a:spcPts val="3780"/>
              </a:lnSpc>
            </a:pPr>
            <a:r>
              <a:rPr lang="en-US" sz="2700">
                <a:solidFill>
                  <a:srgbClr val="000000"/>
                </a:solidFill>
                <a:latin typeface="Canva Sans"/>
              </a:rPr>
              <a:t>August 14-16, 2023</a:t>
            </a:r>
          </a:p>
        </p:txBody>
      </p:sp>
      <p:sp>
        <p:nvSpPr>
          <p:cNvPr id="5" name="Freeform 5"/>
          <p:cNvSpPr/>
          <p:nvPr/>
        </p:nvSpPr>
        <p:spPr>
          <a:xfrm>
            <a:off x="10182189" y="304859"/>
            <a:ext cx="7831875" cy="1447683"/>
          </a:xfrm>
          <a:custGeom>
            <a:avLst/>
            <a:gdLst/>
            <a:ahLst/>
            <a:cxnLst/>
            <a:rect l="l" t="t" r="r" b="b"/>
            <a:pathLst>
              <a:path w="7831875" h="1447683">
                <a:moveTo>
                  <a:pt x="0" y="0"/>
                </a:moveTo>
                <a:lnTo>
                  <a:pt x="7831875" y="0"/>
                </a:lnTo>
                <a:lnTo>
                  <a:pt x="7831875" y="1447682"/>
                </a:lnTo>
                <a:lnTo>
                  <a:pt x="0" y="1447682"/>
                </a:lnTo>
                <a:lnTo>
                  <a:pt x="0" y="0"/>
                </a:lnTo>
                <a:close/>
              </a:path>
            </a:pathLst>
          </a:custGeom>
          <a:blipFill>
            <a:blip r:embed="rId2"/>
            <a:stretch>
              <a:fillRect/>
            </a:stretch>
          </a:blipFill>
        </p:spPr>
      </p:sp>
      <p:sp>
        <p:nvSpPr>
          <p:cNvPr id="6" name="TextBox 6"/>
          <p:cNvSpPr txBox="1"/>
          <p:nvPr/>
        </p:nvSpPr>
        <p:spPr>
          <a:xfrm>
            <a:off x="862395" y="1340427"/>
            <a:ext cx="7481756" cy="738394"/>
          </a:xfrm>
          <a:prstGeom prst="rect">
            <a:avLst/>
          </a:prstGeom>
        </p:spPr>
        <p:txBody>
          <a:bodyPr lIns="0" tIns="0" rIns="0" bIns="0" rtlCol="0" anchor="t">
            <a:spAutoFit/>
          </a:bodyPr>
          <a:lstStyle/>
          <a:p>
            <a:pPr>
              <a:lnSpc>
                <a:spcPts val="6020"/>
              </a:lnSpc>
            </a:pPr>
            <a:r>
              <a:rPr lang="en-US" sz="4300">
                <a:solidFill>
                  <a:srgbClr val="004AAD"/>
                </a:solidFill>
                <a:latin typeface="Canva Sans Bold"/>
              </a:rPr>
              <a:t>Fundamentals of Linguistics</a:t>
            </a:r>
          </a:p>
        </p:txBody>
      </p:sp>
      <p:sp>
        <p:nvSpPr>
          <p:cNvPr id="7" name="TextBox 7"/>
          <p:cNvSpPr txBox="1"/>
          <p:nvPr/>
        </p:nvSpPr>
        <p:spPr>
          <a:xfrm>
            <a:off x="2691075" y="2634616"/>
            <a:ext cx="12906468" cy="1489726"/>
          </a:xfrm>
          <a:prstGeom prst="rect">
            <a:avLst/>
          </a:prstGeom>
        </p:spPr>
        <p:txBody>
          <a:bodyPr lIns="0" tIns="0" rIns="0" bIns="0" rtlCol="0" anchor="t">
            <a:spAutoFit/>
          </a:bodyPr>
          <a:lstStyle/>
          <a:p>
            <a:pPr>
              <a:lnSpc>
                <a:spcPts val="3985"/>
              </a:lnSpc>
            </a:pPr>
            <a:r>
              <a:rPr lang="en-US" sz="2846" dirty="0">
                <a:solidFill>
                  <a:srgbClr val="000000"/>
                </a:solidFill>
                <a:latin typeface="Canva Sans Bold"/>
              </a:rPr>
              <a:t>Semantics: </a:t>
            </a:r>
            <a:r>
              <a:rPr lang="en-US" sz="2846" dirty="0">
                <a:solidFill>
                  <a:srgbClr val="000000"/>
                </a:solidFill>
                <a:latin typeface="Canva Sans"/>
              </a:rPr>
              <a:t>Semantics focuses on the study of meaning in language. It explores how words, phrases, and sentences convey information and represent concepts. </a:t>
            </a:r>
          </a:p>
        </p:txBody>
      </p:sp>
      <p:sp>
        <p:nvSpPr>
          <p:cNvPr id="8" name="TextBox 8"/>
          <p:cNvSpPr txBox="1"/>
          <p:nvPr/>
        </p:nvSpPr>
        <p:spPr>
          <a:xfrm>
            <a:off x="2691075" y="4581233"/>
            <a:ext cx="12957281" cy="3877386"/>
          </a:xfrm>
          <a:prstGeom prst="rect">
            <a:avLst/>
          </a:prstGeom>
        </p:spPr>
        <p:txBody>
          <a:bodyPr lIns="0" tIns="0" rIns="0" bIns="0" rtlCol="0" anchor="t">
            <a:spAutoFit/>
          </a:bodyPr>
          <a:lstStyle/>
          <a:p>
            <a:pPr>
              <a:lnSpc>
                <a:spcPts val="3735"/>
              </a:lnSpc>
              <a:spcBef>
                <a:spcPct val="0"/>
              </a:spcBef>
            </a:pPr>
            <a:r>
              <a:rPr lang="en-US" sz="2668">
                <a:solidFill>
                  <a:srgbClr val="000000"/>
                </a:solidFill>
                <a:latin typeface="Canva Sans"/>
              </a:rPr>
              <a:t>Example: </a:t>
            </a:r>
          </a:p>
          <a:p>
            <a:pPr algn="ctr">
              <a:lnSpc>
                <a:spcPts val="4482"/>
              </a:lnSpc>
              <a:spcBef>
                <a:spcPct val="0"/>
              </a:spcBef>
            </a:pPr>
            <a:r>
              <a:rPr lang="en-US" sz="3201">
                <a:solidFill>
                  <a:srgbClr val="000000"/>
                </a:solidFill>
                <a:latin typeface="Canva Sans Bold"/>
              </a:rPr>
              <a:t>"The dog barked loudly." </a:t>
            </a:r>
          </a:p>
          <a:p>
            <a:pPr>
              <a:lnSpc>
                <a:spcPts val="3735"/>
              </a:lnSpc>
              <a:spcBef>
                <a:spcPct val="0"/>
              </a:spcBef>
            </a:pPr>
            <a:endParaRPr lang="en-US" sz="3201">
              <a:solidFill>
                <a:srgbClr val="000000"/>
              </a:solidFill>
              <a:latin typeface="Canva Sans Bold"/>
            </a:endParaRPr>
          </a:p>
          <a:p>
            <a:pPr>
              <a:lnSpc>
                <a:spcPts val="3735"/>
              </a:lnSpc>
              <a:spcBef>
                <a:spcPct val="0"/>
              </a:spcBef>
            </a:pPr>
            <a:r>
              <a:rPr lang="en-US" sz="2668">
                <a:solidFill>
                  <a:srgbClr val="000000"/>
                </a:solidFill>
                <a:latin typeface="Canva Sans"/>
              </a:rPr>
              <a:t>Semantics focuses on the meaning of words, phrases, and sentences. In this example, the semantics tells us that the word "dog" refers to a four-legged animal, and "barked loudly" conveys the action of producing a loud sound. By understanding semantics, we can extract meaning from text and perform tasks like sentiment analysis or language translation.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464709"/>
          </a:xfrm>
          <a:prstGeom prst="rect">
            <a:avLst/>
          </a:prstGeom>
        </p:spPr>
        <p:txBody>
          <a:bodyPr lIns="0" tIns="0" rIns="0" bIns="0" rtlCol="0" anchor="t">
            <a:spAutoFit/>
          </a:bodyPr>
          <a:lstStyle/>
          <a:p>
            <a:pPr>
              <a:lnSpc>
                <a:spcPts val="3780"/>
              </a:lnSpc>
            </a:pPr>
            <a:r>
              <a:rPr lang="en-US" sz="2700">
                <a:solidFill>
                  <a:srgbClr val="000000"/>
                </a:solidFill>
                <a:latin typeface="Canva Sans"/>
              </a:rPr>
              <a:t>CHED - LAKAS Capacity Building</a:t>
            </a:r>
          </a:p>
        </p:txBody>
      </p:sp>
      <p:sp>
        <p:nvSpPr>
          <p:cNvPr id="4" name="TextBox 4"/>
          <p:cNvSpPr txBox="1"/>
          <p:nvPr/>
        </p:nvSpPr>
        <p:spPr>
          <a:xfrm>
            <a:off x="9429093" y="9534525"/>
            <a:ext cx="8394908" cy="464709"/>
          </a:xfrm>
          <a:prstGeom prst="rect">
            <a:avLst/>
          </a:prstGeom>
        </p:spPr>
        <p:txBody>
          <a:bodyPr lIns="0" tIns="0" rIns="0" bIns="0" rtlCol="0" anchor="t">
            <a:spAutoFit/>
          </a:bodyPr>
          <a:lstStyle/>
          <a:p>
            <a:pPr algn="r">
              <a:lnSpc>
                <a:spcPts val="3780"/>
              </a:lnSpc>
            </a:pPr>
            <a:r>
              <a:rPr lang="en-US" sz="2700">
                <a:solidFill>
                  <a:srgbClr val="000000"/>
                </a:solidFill>
                <a:latin typeface="Canva Sans"/>
              </a:rPr>
              <a:t>August 14-16, 2023</a:t>
            </a:r>
          </a:p>
        </p:txBody>
      </p:sp>
      <p:sp>
        <p:nvSpPr>
          <p:cNvPr id="5" name="Freeform 5"/>
          <p:cNvSpPr/>
          <p:nvPr/>
        </p:nvSpPr>
        <p:spPr>
          <a:xfrm>
            <a:off x="10182189" y="304859"/>
            <a:ext cx="7831875" cy="1447683"/>
          </a:xfrm>
          <a:custGeom>
            <a:avLst/>
            <a:gdLst/>
            <a:ahLst/>
            <a:cxnLst/>
            <a:rect l="l" t="t" r="r" b="b"/>
            <a:pathLst>
              <a:path w="7831875" h="1447683">
                <a:moveTo>
                  <a:pt x="0" y="0"/>
                </a:moveTo>
                <a:lnTo>
                  <a:pt x="7831875" y="0"/>
                </a:lnTo>
                <a:lnTo>
                  <a:pt x="7831875" y="1447682"/>
                </a:lnTo>
                <a:lnTo>
                  <a:pt x="0" y="1447682"/>
                </a:lnTo>
                <a:lnTo>
                  <a:pt x="0" y="0"/>
                </a:lnTo>
                <a:close/>
              </a:path>
            </a:pathLst>
          </a:custGeom>
          <a:blipFill>
            <a:blip r:embed="rId2"/>
            <a:stretch>
              <a:fillRect/>
            </a:stretch>
          </a:blipFill>
        </p:spPr>
      </p:sp>
      <p:sp>
        <p:nvSpPr>
          <p:cNvPr id="6" name="TextBox 6"/>
          <p:cNvSpPr txBox="1"/>
          <p:nvPr/>
        </p:nvSpPr>
        <p:spPr>
          <a:xfrm>
            <a:off x="862395" y="1340427"/>
            <a:ext cx="7481756" cy="738394"/>
          </a:xfrm>
          <a:prstGeom prst="rect">
            <a:avLst/>
          </a:prstGeom>
        </p:spPr>
        <p:txBody>
          <a:bodyPr lIns="0" tIns="0" rIns="0" bIns="0" rtlCol="0" anchor="t">
            <a:spAutoFit/>
          </a:bodyPr>
          <a:lstStyle/>
          <a:p>
            <a:pPr>
              <a:lnSpc>
                <a:spcPts val="6020"/>
              </a:lnSpc>
            </a:pPr>
            <a:r>
              <a:rPr lang="en-US" sz="4300">
                <a:solidFill>
                  <a:srgbClr val="004AAD"/>
                </a:solidFill>
                <a:latin typeface="Canva Sans Bold"/>
              </a:rPr>
              <a:t>Fundamentals of Linguistics</a:t>
            </a:r>
          </a:p>
        </p:txBody>
      </p:sp>
      <p:sp>
        <p:nvSpPr>
          <p:cNvPr id="7" name="TextBox 7"/>
          <p:cNvSpPr txBox="1"/>
          <p:nvPr/>
        </p:nvSpPr>
        <p:spPr>
          <a:xfrm>
            <a:off x="2691075" y="2634616"/>
            <a:ext cx="12906468" cy="1489726"/>
          </a:xfrm>
          <a:prstGeom prst="rect">
            <a:avLst/>
          </a:prstGeom>
        </p:spPr>
        <p:txBody>
          <a:bodyPr lIns="0" tIns="0" rIns="0" bIns="0" rtlCol="0" anchor="t">
            <a:spAutoFit/>
          </a:bodyPr>
          <a:lstStyle/>
          <a:p>
            <a:pPr>
              <a:lnSpc>
                <a:spcPts val="3985"/>
              </a:lnSpc>
            </a:pPr>
            <a:r>
              <a:rPr lang="en-US" sz="2846">
                <a:solidFill>
                  <a:srgbClr val="000000"/>
                </a:solidFill>
                <a:latin typeface="Canva Sans Bold"/>
              </a:rPr>
              <a:t>Pragmatics: </a:t>
            </a:r>
            <a:r>
              <a:rPr lang="en-US" sz="2846">
                <a:solidFill>
                  <a:srgbClr val="000000"/>
                </a:solidFill>
                <a:latin typeface="Canva Sans"/>
              </a:rPr>
              <a:t>Pragmatics deals with how language is used in context and how the speaker, the listener, and the surrounding situation influence meaning. </a:t>
            </a:r>
          </a:p>
        </p:txBody>
      </p:sp>
      <p:sp>
        <p:nvSpPr>
          <p:cNvPr id="8" name="TextBox 8"/>
          <p:cNvSpPr txBox="1"/>
          <p:nvPr/>
        </p:nvSpPr>
        <p:spPr>
          <a:xfrm>
            <a:off x="2691075" y="4581233"/>
            <a:ext cx="12957281" cy="3403028"/>
          </a:xfrm>
          <a:prstGeom prst="rect">
            <a:avLst/>
          </a:prstGeom>
        </p:spPr>
        <p:txBody>
          <a:bodyPr lIns="0" tIns="0" rIns="0" bIns="0" rtlCol="0" anchor="t">
            <a:spAutoFit/>
          </a:bodyPr>
          <a:lstStyle/>
          <a:p>
            <a:pPr>
              <a:lnSpc>
                <a:spcPts val="3735"/>
              </a:lnSpc>
              <a:spcBef>
                <a:spcPct val="0"/>
              </a:spcBef>
            </a:pPr>
            <a:r>
              <a:rPr lang="en-US" sz="2668">
                <a:solidFill>
                  <a:srgbClr val="000000"/>
                </a:solidFill>
                <a:latin typeface="Canva Sans"/>
              </a:rPr>
              <a:t>Example: </a:t>
            </a:r>
          </a:p>
          <a:p>
            <a:pPr algn="ctr">
              <a:lnSpc>
                <a:spcPts val="4482"/>
              </a:lnSpc>
              <a:spcBef>
                <a:spcPct val="0"/>
              </a:spcBef>
            </a:pPr>
            <a:r>
              <a:rPr lang="en-US" sz="3201">
                <a:solidFill>
                  <a:srgbClr val="000000"/>
                </a:solidFill>
                <a:latin typeface="Canva Sans Bold"/>
              </a:rPr>
              <a:t>"Can you pass the salt?" </a:t>
            </a:r>
          </a:p>
          <a:p>
            <a:pPr>
              <a:lnSpc>
                <a:spcPts val="3735"/>
              </a:lnSpc>
              <a:spcBef>
                <a:spcPct val="0"/>
              </a:spcBef>
            </a:pPr>
            <a:endParaRPr lang="en-US" sz="3201">
              <a:solidFill>
                <a:srgbClr val="000000"/>
              </a:solidFill>
              <a:latin typeface="Canva Sans Bold"/>
            </a:endParaRPr>
          </a:p>
          <a:p>
            <a:pPr>
              <a:lnSpc>
                <a:spcPts val="3735"/>
              </a:lnSpc>
              <a:spcBef>
                <a:spcPct val="0"/>
              </a:spcBef>
            </a:pPr>
            <a:r>
              <a:rPr lang="en-US" sz="2668">
                <a:solidFill>
                  <a:srgbClr val="000000"/>
                </a:solidFill>
                <a:latin typeface="Canva Sans"/>
              </a:rPr>
              <a:t>Pragmatics deals with the contextual dimension of language and how meaning is influenced by the speaker, listener, and situational factors. In this example, the direct purpose of the sentence is a question about someone's ability to pass the salt.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10182189" y="304859"/>
            <a:ext cx="7831875" cy="1447683"/>
          </a:xfrm>
          <a:custGeom>
            <a:avLst/>
            <a:gdLst/>
            <a:ahLst/>
            <a:cxnLst/>
            <a:rect l="l" t="t" r="r" b="b"/>
            <a:pathLst>
              <a:path w="7831875" h="1447683">
                <a:moveTo>
                  <a:pt x="0" y="0"/>
                </a:moveTo>
                <a:lnTo>
                  <a:pt x="7831875" y="0"/>
                </a:lnTo>
                <a:lnTo>
                  <a:pt x="7831875" y="1447682"/>
                </a:lnTo>
                <a:lnTo>
                  <a:pt x="0" y="1447682"/>
                </a:lnTo>
                <a:lnTo>
                  <a:pt x="0" y="0"/>
                </a:lnTo>
                <a:close/>
              </a:path>
            </a:pathLst>
          </a:custGeom>
          <a:blipFill>
            <a:blip r:embed="rId2"/>
            <a:stretch>
              <a:fillRect/>
            </a:stretch>
          </a:blipFill>
        </p:spPr>
      </p:sp>
      <p:sp>
        <p:nvSpPr>
          <p:cNvPr id="4" name="Freeform 4"/>
          <p:cNvSpPr/>
          <p:nvPr/>
        </p:nvSpPr>
        <p:spPr>
          <a:xfrm>
            <a:off x="862395" y="2676250"/>
            <a:ext cx="6833249" cy="5409656"/>
          </a:xfrm>
          <a:custGeom>
            <a:avLst/>
            <a:gdLst/>
            <a:ahLst/>
            <a:cxnLst/>
            <a:rect l="l" t="t" r="r" b="b"/>
            <a:pathLst>
              <a:path w="6833249" h="5409656">
                <a:moveTo>
                  <a:pt x="0" y="0"/>
                </a:moveTo>
                <a:lnTo>
                  <a:pt x="6833250" y="0"/>
                </a:lnTo>
                <a:lnTo>
                  <a:pt x="6833250" y="5409656"/>
                </a:lnTo>
                <a:lnTo>
                  <a:pt x="0" y="5409656"/>
                </a:lnTo>
                <a:lnTo>
                  <a:pt x="0" y="0"/>
                </a:lnTo>
                <a:close/>
              </a:path>
            </a:pathLst>
          </a:custGeom>
          <a:blipFill>
            <a:blip r:embed="rId3"/>
            <a:stretch>
              <a:fillRect/>
            </a:stretch>
          </a:blipFill>
        </p:spPr>
      </p:sp>
      <p:sp>
        <p:nvSpPr>
          <p:cNvPr id="5" name="TextBox 5"/>
          <p:cNvSpPr txBox="1"/>
          <p:nvPr/>
        </p:nvSpPr>
        <p:spPr>
          <a:xfrm>
            <a:off x="511514" y="9534525"/>
            <a:ext cx="8394908" cy="464709"/>
          </a:xfrm>
          <a:prstGeom prst="rect">
            <a:avLst/>
          </a:prstGeom>
        </p:spPr>
        <p:txBody>
          <a:bodyPr lIns="0" tIns="0" rIns="0" bIns="0" rtlCol="0" anchor="t">
            <a:spAutoFit/>
          </a:bodyPr>
          <a:lstStyle/>
          <a:p>
            <a:pPr>
              <a:lnSpc>
                <a:spcPts val="3780"/>
              </a:lnSpc>
            </a:pPr>
            <a:r>
              <a:rPr lang="en-US" sz="2700">
                <a:solidFill>
                  <a:srgbClr val="000000"/>
                </a:solidFill>
                <a:latin typeface="Canva Sans"/>
              </a:rPr>
              <a:t>CHED - LAKAS Capacity Building</a:t>
            </a:r>
          </a:p>
        </p:txBody>
      </p:sp>
      <p:sp>
        <p:nvSpPr>
          <p:cNvPr id="6" name="TextBox 6"/>
          <p:cNvSpPr txBox="1"/>
          <p:nvPr/>
        </p:nvSpPr>
        <p:spPr>
          <a:xfrm>
            <a:off x="9429093" y="9534525"/>
            <a:ext cx="8394908" cy="464709"/>
          </a:xfrm>
          <a:prstGeom prst="rect">
            <a:avLst/>
          </a:prstGeom>
        </p:spPr>
        <p:txBody>
          <a:bodyPr lIns="0" tIns="0" rIns="0" bIns="0" rtlCol="0" anchor="t">
            <a:spAutoFit/>
          </a:bodyPr>
          <a:lstStyle/>
          <a:p>
            <a:pPr algn="r">
              <a:lnSpc>
                <a:spcPts val="3780"/>
              </a:lnSpc>
            </a:pPr>
            <a:r>
              <a:rPr lang="en-US" sz="2700">
                <a:solidFill>
                  <a:srgbClr val="000000"/>
                </a:solidFill>
                <a:latin typeface="Canva Sans"/>
              </a:rPr>
              <a:t>August 14-16, 2023</a:t>
            </a:r>
          </a:p>
        </p:txBody>
      </p:sp>
      <p:sp>
        <p:nvSpPr>
          <p:cNvPr id="7" name="TextBox 7"/>
          <p:cNvSpPr txBox="1"/>
          <p:nvPr/>
        </p:nvSpPr>
        <p:spPr>
          <a:xfrm>
            <a:off x="862395" y="942975"/>
            <a:ext cx="4231349" cy="738394"/>
          </a:xfrm>
          <a:prstGeom prst="rect">
            <a:avLst/>
          </a:prstGeom>
        </p:spPr>
        <p:txBody>
          <a:bodyPr lIns="0" tIns="0" rIns="0" bIns="0" rtlCol="0" anchor="t">
            <a:spAutoFit/>
          </a:bodyPr>
          <a:lstStyle/>
          <a:p>
            <a:pPr>
              <a:lnSpc>
                <a:spcPts val="6020"/>
              </a:lnSpc>
            </a:pPr>
            <a:r>
              <a:rPr lang="en-US" sz="4300">
                <a:solidFill>
                  <a:srgbClr val="004AAD"/>
                </a:solidFill>
                <a:latin typeface="Canva Sans Bold"/>
              </a:rPr>
              <a:t>NLP Core Tasks </a:t>
            </a:r>
          </a:p>
        </p:txBody>
      </p:sp>
      <p:sp>
        <p:nvSpPr>
          <p:cNvPr id="8" name="TextBox 8"/>
          <p:cNvSpPr txBox="1"/>
          <p:nvPr/>
        </p:nvSpPr>
        <p:spPr>
          <a:xfrm>
            <a:off x="7851228" y="2708566"/>
            <a:ext cx="9408072" cy="5250920"/>
          </a:xfrm>
          <a:prstGeom prst="rect">
            <a:avLst/>
          </a:prstGeom>
        </p:spPr>
        <p:txBody>
          <a:bodyPr lIns="0" tIns="0" rIns="0" bIns="0" rtlCol="0" anchor="t">
            <a:spAutoFit/>
          </a:bodyPr>
          <a:lstStyle/>
          <a:p>
            <a:pPr>
              <a:lnSpc>
                <a:spcPts val="3500"/>
              </a:lnSpc>
            </a:pPr>
            <a:endParaRPr/>
          </a:p>
          <a:p>
            <a:pPr marL="539754" lvl="1" indent="-269877">
              <a:lnSpc>
                <a:spcPts val="3500"/>
              </a:lnSpc>
              <a:buFont typeface="Arial"/>
              <a:buChar char="•"/>
            </a:pPr>
            <a:r>
              <a:rPr lang="en-US" sz="2500">
                <a:solidFill>
                  <a:srgbClr val="000000"/>
                </a:solidFill>
                <a:latin typeface="Canva Sans Bold"/>
              </a:rPr>
              <a:t>Natural Language Understanding (NLU) </a:t>
            </a:r>
            <a:r>
              <a:rPr lang="en-US" sz="2500">
                <a:solidFill>
                  <a:srgbClr val="000000"/>
                </a:solidFill>
                <a:latin typeface="Canva Sans"/>
              </a:rPr>
              <a:t>involves teaching computers to comprehend and interpret human language, enabling them to extract meaning, identify entities, and understand sentiment. </a:t>
            </a:r>
          </a:p>
          <a:p>
            <a:pPr marL="539754" lvl="1" indent="-269877">
              <a:lnSpc>
                <a:spcPts val="3500"/>
              </a:lnSpc>
              <a:buFont typeface="Arial"/>
              <a:buChar char="•"/>
            </a:pPr>
            <a:r>
              <a:rPr lang="en-US" sz="2500">
                <a:solidFill>
                  <a:srgbClr val="000000"/>
                </a:solidFill>
                <a:latin typeface="Canva Sans Bold"/>
              </a:rPr>
              <a:t>Natural Language Generation (NLG),</a:t>
            </a:r>
            <a:r>
              <a:rPr lang="en-US" sz="2500">
                <a:solidFill>
                  <a:srgbClr val="000000"/>
                </a:solidFill>
                <a:latin typeface="Canva Sans"/>
              </a:rPr>
              <a:t> on the other hand, focuses on teaching machines to generate human-like language, allowing them to communicate effectively and produce coherent text. </a:t>
            </a:r>
          </a:p>
          <a:p>
            <a:pPr marL="539754" lvl="1" indent="-269877">
              <a:lnSpc>
                <a:spcPts val="3500"/>
              </a:lnSpc>
              <a:buFont typeface="Arial"/>
              <a:buChar char="•"/>
            </a:pPr>
            <a:r>
              <a:rPr lang="en-US" sz="2500">
                <a:solidFill>
                  <a:srgbClr val="000000"/>
                </a:solidFill>
                <a:latin typeface="Canva Sans Bold"/>
              </a:rPr>
              <a:t>Language Interaction (LI) </a:t>
            </a:r>
            <a:r>
              <a:rPr lang="en-US" sz="2500">
                <a:solidFill>
                  <a:srgbClr val="000000"/>
                </a:solidFill>
                <a:latin typeface="Canva Sans"/>
              </a:rPr>
              <a:t>encompasses how humans and machines interact through languages, such as machine translation, content categorization, and topic modeling. </a:t>
            </a:r>
          </a:p>
        </p:txBody>
      </p:sp>
      <p:sp>
        <p:nvSpPr>
          <p:cNvPr id="9" name="AutoShape 9"/>
          <p:cNvSpPr/>
          <p:nvPr/>
        </p:nvSpPr>
        <p:spPr>
          <a:xfrm flipV="1">
            <a:off x="862539" y="2292869"/>
            <a:ext cx="16036736" cy="0"/>
          </a:xfrm>
          <a:prstGeom prst="line">
            <a:avLst/>
          </a:prstGeom>
          <a:ln w="95250" cap="flat">
            <a:solidFill>
              <a:srgbClr val="004AAD"/>
            </a:solidFill>
            <a:prstDash val="solid"/>
            <a:headEnd type="none" w="sm" len="sm"/>
            <a:tailEnd type="none" w="sm" len="sm"/>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10182189" y="304859"/>
            <a:ext cx="7831875" cy="1447683"/>
          </a:xfrm>
          <a:custGeom>
            <a:avLst/>
            <a:gdLst/>
            <a:ahLst/>
            <a:cxnLst/>
            <a:rect l="l" t="t" r="r" b="b"/>
            <a:pathLst>
              <a:path w="7831875" h="1447683">
                <a:moveTo>
                  <a:pt x="0" y="0"/>
                </a:moveTo>
                <a:lnTo>
                  <a:pt x="7831875" y="0"/>
                </a:lnTo>
                <a:lnTo>
                  <a:pt x="7831875" y="1447682"/>
                </a:lnTo>
                <a:lnTo>
                  <a:pt x="0" y="1447682"/>
                </a:lnTo>
                <a:lnTo>
                  <a:pt x="0" y="0"/>
                </a:lnTo>
                <a:close/>
              </a:path>
            </a:pathLst>
          </a:custGeom>
          <a:blipFill>
            <a:blip r:embed="rId2"/>
            <a:stretch>
              <a:fillRect/>
            </a:stretch>
          </a:blipFill>
        </p:spPr>
      </p:sp>
      <p:sp>
        <p:nvSpPr>
          <p:cNvPr id="4" name="TextBox 4"/>
          <p:cNvSpPr txBox="1"/>
          <p:nvPr/>
        </p:nvSpPr>
        <p:spPr>
          <a:xfrm>
            <a:off x="511514" y="9534525"/>
            <a:ext cx="8394908" cy="464709"/>
          </a:xfrm>
          <a:prstGeom prst="rect">
            <a:avLst/>
          </a:prstGeom>
        </p:spPr>
        <p:txBody>
          <a:bodyPr lIns="0" tIns="0" rIns="0" bIns="0" rtlCol="0" anchor="t">
            <a:spAutoFit/>
          </a:bodyPr>
          <a:lstStyle/>
          <a:p>
            <a:pPr>
              <a:lnSpc>
                <a:spcPts val="3780"/>
              </a:lnSpc>
            </a:pPr>
            <a:r>
              <a:rPr lang="en-US" sz="2700">
                <a:solidFill>
                  <a:srgbClr val="000000"/>
                </a:solidFill>
                <a:latin typeface="Canva Sans"/>
              </a:rPr>
              <a:t>CHED - LAKAS Capacity Building</a:t>
            </a:r>
          </a:p>
        </p:txBody>
      </p:sp>
      <p:sp>
        <p:nvSpPr>
          <p:cNvPr id="5" name="TextBox 5"/>
          <p:cNvSpPr txBox="1"/>
          <p:nvPr/>
        </p:nvSpPr>
        <p:spPr>
          <a:xfrm>
            <a:off x="9429093" y="9534525"/>
            <a:ext cx="8394908" cy="464709"/>
          </a:xfrm>
          <a:prstGeom prst="rect">
            <a:avLst/>
          </a:prstGeom>
        </p:spPr>
        <p:txBody>
          <a:bodyPr lIns="0" tIns="0" rIns="0" bIns="0" rtlCol="0" anchor="t">
            <a:spAutoFit/>
          </a:bodyPr>
          <a:lstStyle/>
          <a:p>
            <a:pPr algn="r">
              <a:lnSpc>
                <a:spcPts val="3780"/>
              </a:lnSpc>
            </a:pPr>
            <a:r>
              <a:rPr lang="en-US" sz="2700">
                <a:solidFill>
                  <a:srgbClr val="000000"/>
                </a:solidFill>
                <a:latin typeface="Canva Sans"/>
              </a:rPr>
              <a:t>August 14-16, 2023</a:t>
            </a:r>
          </a:p>
        </p:txBody>
      </p:sp>
      <p:sp>
        <p:nvSpPr>
          <p:cNvPr id="6" name="TextBox 6"/>
          <p:cNvSpPr txBox="1"/>
          <p:nvPr/>
        </p:nvSpPr>
        <p:spPr>
          <a:xfrm>
            <a:off x="511514" y="752913"/>
            <a:ext cx="4796014" cy="738394"/>
          </a:xfrm>
          <a:prstGeom prst="rect">
            <a:avLst/>
          </a:prstGeom>
        </p:spPr>
        <p:txBody>
          <a:bodyPr lIns="0" tIns="0" rIns="0" bIns="0" rtlCol="0" anchor="t">
            <a:spAutoFit/>
          </a:bodyPr>
          <a:lstStyle/>
          <a:p>
            <a:pPr>
              <a:lnSpc>
                <a:spcPts val="6020"/>
              </a:lnSpc>
            </a:pPr>
            <a:r>
              <a:rPr lang="en-US" sz="4300">
                <a:solidFill>
                  <a:srgbClr val="004AAD"/>
                </a:solidFill>
                <a:latin typeface="Canva Sans Bold"/>
              </a:rPr>
              <a:t>Challenges in NLP</a:t>
            </a:r>
          </a:p>
        </p:txBody>
      </p:sp>
      <p:sp>
        <p:nvSpPr>
          <p:cNvPr id="7" name="AutoShape 7"/>
          <p:cNvSpPr/>
          <p:nvPr/>
        </p:nvSpPr>
        <p:spPr>
          <a:xfrm flipV="1">
            <a:off x="511658" y="2102807"/>
            <a:ext cx="16036736" cy="0"/>
          </a:xfrm>
          <a:prstGeom prst="line">
            <a:avLst/>
          </a:prstGeom>
          <a:ln w="95250" cap="flat">
            <a:solidFill>
              <a:srgbClr val="004AAD"/>
            </a:solidFill>
            <a:prstDash val="solid"/>
            <a:headEnd type="none" w="sm" len="sm"/>
            <a:tailEnd type="none" w="sm" len="sm"/>
          </a:ln>
        </p:spPr>
      </p:sp>
      <p:sp>
        <p:nvSpPr>
          <p:cNvPr id="8" name="TextBox 8"/>
          <p:cNvSpPr txBox="1"/>
          <p:nvPr/>
        </p:nvSpPr>
        <p:spPr>
          <a:xfrm>
            <a:off x="782157" y="2398082"/>
            <a:ext cx="16084395" cy="2343014"/>
          </a:xfrm>
          <a:prstGeom prst="rect">
            <a:avLst/>
          </a:prstGeom>
        </p:spPr>
        <p:txBody>
          <a:bodyPr lIns="0" tIns="0" rIns="0" bIns="0" rtlCol="0" anchor="t">
            <a:spAutoFit/>
          </a:bodyPr>
          <a:lstStyle/>
          <a:p>
            <a:pPr>
              <a:lnSpc>
                <a:spcPts val="4480"/>
              </a:lnSpc>
              <a:spcBef>
                <a:spcPct val="0"/>
              </a:spcBef>
            </a:pPr>
            <a:r>
              <a:rPr lang="en-US" sz="3200" dirty="0">
                <a:solidFill>
                  <a:srgbClr val="000000"/>
                </a:solidFill>
                <a:latin typeface="Canva Sans Bold"/>
              </a:rPr>
              <a:t>Ambiguity</a:t>
            </a:r>
          </a:p>
          <a:p>
            <a:pPr>
              <a:lnSpc>
                <a:spcPts val="3500"/>
              </a:lnSpc>
              <a:spcBef>
                <a:spcPct val="0"/>
              </a:spcBef>
            </a:pPr>
            <a:r>
              <a:rPr lang="en-US" sz="2500" dirty="0" smtClean="0">
                <a:solidFill>
                  <a:srgbClr val="000000"/>
                </a:solidFill>
                <a:latin typeface="Canva Sans"/>
              </a:rPr>
              <a:t>Ambiguity </a:t>
            </a:r>
            <a:r>
              <a:rPr lang="en-US" sz="2500" dirty="0">
                <a:solidFill>
                  <a:srgbClr val="000000"/>
                </a:solidFill>
                <a:latin typeface="Canva Sans"/>
              </a:rPr>
              <a:t>is inherent in human language and poses a significant challenge for NLP systems. Words and phrases often have multiple meanings, and sentences can be interpreted differently based on the context. Resolving ambiguity requires advanced techniques such as context analysis, semantic disambiguation.</a:t>
            </a:r>
          </a:p>
        </p:txBody>
      </p:sp>
      <p:sp>
        <p:nvSpPr>
          <p:cNvPr id="9" name="TextBox 9"/>
          <p:cNvSpPr txBox="1"/>
          <p:nvPr/>
        </p:nvSpPr>
        <p:spPr>
          <a:xfrm>
            <a:off x="782157" y="5201933"/>
            <a:ext cx="15495738" cy="3060391"/>
          </a:xfrm>
          <a:prstGeom prst="rect">
            <a:avLst/>
          </a:prstGeom>
        </p:spPr>
        <p:txBody>
          <a:bodyPr lIns="0" tIns="0" rIns="0" bIns="0" rtlCol="0" anchor="t">
            <a:spAutoFit/>
          </a:bodyPr>
          <a:lstStyle/>
          <a:p>
            <a:pPr>
              <a:lnSpc>
                <a:spcPts val="3500"/>
              </a:lnSpc>
              <a:spcBef>
                <a:spcPct val="0"/>
              </a:spcBef>
            </a:pPr>
            <a:r>
              <a:rPr lang="en-US" sz="2500">
                <a:solidFill>
                  <a:srgbClr val="000000"/>
                </a:solidFill>
                <a:latin typeface="Canva Sans Bold"/>
              </a:rPr>
              <a:t>For example:</a:t>
            </a:r>
          </a:p>
          <a:p>
            <a:pPr>
              <a:lnSpc>
                <a:spcPts val="3500"/>
              </a:lnSpc>
              <a:spcBef>
                <a:spcPct val="0"/>
              </a:spcBef>
            </a:pPr>
            <a:endParaRPr lang="en-US" sz="2500">
              <a:solidFill>
                <a:srgbClr val="000000"/>
              </a:solidFill>
              <a:latin typeface="Canva Sans Bold"/>
            </a:endParaRPr>
          </a:p>
          <a:p>
            <a:pPr marL="539754" lvl="1" indent="-269877">
              <a:lnSpc>
                <a:spcPts val="3500"/>
              </a:lnSpc>
              <a:spcBef>
                <a:spcPct val="0"/>
              </a:spcBef>
              <a:buFont typeface="Arial"/>
              <a:buChar char="•"/>
            </a:pPr>
            <a:r>
              <a:rPr lang="en-US" sz="2500">
                <a:solidFill>
                  <a:srgbClr val="000000"/>
                </a:solidFill>
                <a:latin typeface="Canva Sans"/>
              </a:rPr>
              <a:t>"</a:t>
            </a:r>
            <a:r>
              <a:rPr lang="en-US" sz="2500">
                <a:solidFill>
                  <a:srgbClr val="000000"/>
                </a:solidFill>
                <a:latin typeface="Canva Sans Bold"/>
              </a:rPr>
              <a:t>bank</a:t>
            </a:r>
            <a:r>
              <a:rPr lang="en-US" sz="2500">
                <a:solidFill>
                  <a:srgbClr val="000000"/>
                </a:solidFill>
                <a:latin typeface="Canva Sans"/>
              </a:rPr>
              <a:t>" can refer to a financial institution or the edge of a river. Understanding the intended meaning requires analyzing the context in which the term is used.</a:t>
            </a:r>
          </a:p>
          <a:p>
            <a:pPr marL="539754" lvl="1" indent="-269877">
              <a:lnSpc>
                <a:spcPts val="3500"/>
              </a:lnSpc>
              <a:spcBef>
                <a:spcPct val="0"/>
              </a:spcBef>
              <a:buFont typeface="Arial"/>
              <a:buChar char="•"/>
            </a:pPr>
            <a:r>
              <a:rPr lang="en-US" sz="2500">
                <a:solidFill>
                  <a:srgbClr val="000000"/>
                </a:solidFill>
                <a:latin typeface="Canva Sans"/>
              </a:rPr>
              <a:t>"</a:t>
            </a:r>
            <a:r>
              <a:rPr lang="en-US" sz="2500">
                <a:solidFill>
                  <a:srgbClr val="000000"/>
                </a:solidFill>
                <a:latin typeface="Canva Sans Bold"/>
              </a:rPr>
              <a:t>Time flies like an arrow</a:t>
            </a:r>
            <a:r>
              <a:rPr lang="en-US" sz="2500">
                <a:solidFill>
                  <a:srgbClr val="000000"/>
                </a:solidFill>
                <a:latin typeface="Canva Sans"/>
              </a:rPr>
              <a:t>." Here, the word "flies" can be interpreted as a verb (to move through the air) or a noun (insects). Disambiguating such phrases requires understanding the surrounding words and their relationship to disentangle the intended meaning.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10182189" y="304859"/>
            <a:ext cx="7831875" cy="1447683"/>
          </a:xfrm>
          <a:custGeom>
            <a:avLst/>
            <a:gdLst/>
            <a:ahLst/>
            <a:cxnLst/>
            <a:rect l="l" t="t" r="r" b="b"/>
            <a:pathLst>
              <a:path w="7831875" h="1447683">
                <a:moveTo>
                  <a:pt x="0" y="0"/>
                </a:moveTo>
                <a:lnTo>
                  <a:pt x="7831875" y="0"/>
                </a:lnTo>
                <a:lnTo>
                  <a:pt x="7831875" y="1447682"/>
                </a:lnTo>
                <a:lnTo>
                  <a:pt x="0" y="1447682"/>
                </a:lnTo>
                <a:lnTo>
                  <a:pt x="0" y="0"/>
                </a:lnTo>
                <a:close/>
              </a:path>
            </a:pathLst>
          </a:custGeom>
          <a:blipFill>
            <a:blip r:embed="rId2"/>
            <a:stretch>
              <a:fillRect/>
            </a:stretch>
          </a:blipFill>
        </p:spPr>
      </p:sp>
      <p:sp>
        <p:nvSpPr>
          <p:cNvPr id="4" name="TextBox 4"/>
          <p:cNvSpPr txBox="1"/>
          <p:nvPr/>
        </p:nvSpPr>
        <p:spPr>
          <a:xfrm>
            <a:off x="511514" y="9534525"/>
            <a:ext cx="8394908" cy="464709"/>
          </a:xfrm>
          <a:prstGeom prst="rect">
            <a:avLst/>
          </a:prstGeom>
        </p:spPr>
        <p:txBody>
          <a:bodyPr lIns="0" tIns="0" rIns="0" bIns="0" rtlCol="0" anchor="t">
            <a:spAutoFit/>
          </a:bodyPr>
          <a:lstStyle/>
          <a:p>
            <a:pPr>
              <a:lnSpc>
                <a:spcPts val="3780"/>
              </a:lnSpc>
            </a:pPr>
            <a:r>
              <a:rPr lang="en-US" sz="2700">
                <a:solidFill>
                  <a:srgbClr val="000000"/>
                </a:solidFill>
                <a:latin typeface="Canva Sans"/>
              </a:rPr>
              <a:t>CHED - LAKAS Capacity Building</a:t>
            </a:r>
          </a:p>
        </p:txBody>
      </p:sp>
      <p:sp>
        <p:nvSpPr>
          <p:cNvPr id="5" name="TextBox 5"/>
          <p:cNvSpPr txBox="1"/>
          <p:nvPr/>
        </p:nvSpPr>
        <p:spPr>
          <a:xfrm>
            <a:off x="9429093" y="9534525"/>
            <a:ext cx="8394908" cy="464709"/>
          </a:xfrm>
          <a:prstGeom prst="rect">
            <a:avLst/>
          </a:prstGeom>
        </p:spPr>
        <p:txBody>
          <a:bodyPr lIns="0" tIns="0" rIns="0" bIns="0" rtlCol="0" anchor="t">
            <a:spAutoFit/>
          </a:bodyPr>
          <a:lstStyle/>
          <a:p>
            <a:pPr algn="r">
              <a:lnSpc>
                <a:spcPts val="3780"/>
              </a:lnSpc>
            </a:pPr>
            <a:r>
              <a:rPr lang="en-US" sz="2700">
                <a:solidFill>
                  <a:srgbClr val="000000"/>
                </a:solidFill>
                <a:latin typeface="Canva Sans"/>
              </a:rPr>
              <a:t>August 14-16, 2023</a:t>
            </a:r>
          </a:p>
        </p:txBody>
      </p:sp>
      <p:sp>
        <p:nvSpPr>
          <p:cNvPr id="6" name="TextBox 6"/>
          <p:cNvSpPr txBox="1"/>
          <p:nvPr/>
        </p:nvSpPr>
        <p:spPr>
          <a:xfrm>
            <a:off x="511514" y="752913"/>
            <a:ext cx="8394908" cy="769441"/>
          </a:xfrm>
          <a:prstGeom prst="rect">
            <a:avLst/>
          </a:prstGeom>
        </p:spPr>
        <p:txBody>
          <a:bodyPr wrap="square" lIns="0" tIns="0" rIns="0" bIns="0" rtlCol="0" anchor="t">
            <a:spAutoFit/>
          </a:bodyPr>
          <a:lstStyle/>
          <a:p>
            <a:pPr>
              <a:lnSpc>
                <a:spcPts val="6020"/>
              </a:lnSpc>
            </a:pPr>
            <a:r>
              <a:rPr lang="en-US" sz="4300" dirty="0" smtClean="0">
                <a:solidFill>
                  <a:srgbClr val="004AAD"/>
                </a:solidFill>
                <a:latin typeface="Canva Sans Bold"/>
              </a:rPr>
              <a:t>Other Challenges </a:t>
            </a:r>
            <a:r>
              <a:rPr lang="en-US" sz="4300" dirty="0">
                <a:solidFill>
                  <a:srgbClr val="004AAD"/>
                </a:solidFill>
                <a:latin typeface="Canva Sans Bold"/>
              </a:rPr>
              <a:t>in NLP</a:t>
            </a:r>
          </a:p>
        </p:txBody>
      </p:sp>
      <p:sp>
        <p:nvSpPr>
          <p:cNvPr id="7" name="AutoShape 7"/>
          <p:cNvSpPr/>
          <p:nvPr/>
        </p:nvSpPr>
        <p:spPr>
          <a:xfrm flipV="1">
            <a:off x="511658" y="2102807"/>
            <a:ext cx="16036736" cy="0"/>
          </a:xfrm>
          <a:prstGeom prst="line">
            <a:avLst/>
          </a:prstGeom>
          <a:ln w="95250" cap="flat">
            <a:solidFill>
              <a:srgbClr val="004AAD"/>
            </a:solidFill>
            <a:prstDash val="solid"/>
            <a:headEnd type="none" w="sm" len="sm"/>
            <a:tailEnd type="none" w="sm" len="sm"/>
          </a:ln>
        </p:spPr>
      </p:sp>
      <p:sp>
        <p:nvSpPr>
          <p:cNvPr id="8" name="TextBox 8"/>
          <p:cNvSpPr txBox="1"/>
          <p:nvPr/>
        </p:nvSpPr>
        <p:spPr>
          <a:xfrm>
            <a:off x="574509" y="2395340"/>
            <a:ext cx="17231907" cy="6283771"/>
          </a:xfrm>
          <a:prstGeom prst="rect">
            <a:avLst/>
          </a:prstGeom>
        </p:spPr>
        <p:txBody>
          <a:bodyPr wrap="square" lIns="0" tIns="0" rIns="0" bIns="0" rtlCol="0" anchor="t">
            <a:spAutoFit/>
          </a:bodyPr>
          <a:lstStyle/>
          <a:p>
            <a:pPr>
              <a:lnSpc>
                <a:spcPts val="3500"/>
              </a:lnSpc>
              <a:spcBef>
                <a:spcPct val="0"/>
              </a:spcBef>
            </a:pPr>
            <a:r>
              <a:rPr lang="en-US" sz="2500" b="1" dirty="0" smtClean="0">
                <a:solidFill>
                  <a:srgbClr val="000000"/>
                </a:solidFill>
                <a:latin typeface="Canva Sans"/>
              </a:rPr>
              <a:t>Achieving </a:t>
            </a:r>
            <a:r>
              <a:rPr lang="en-US" sz="2500" b="1" dirty="0">
                <a:solidFill>
                  <a:srgbClr val="000000"/>
                </a:solidFill>
                <a:latin typeface="Canva Sans"/>
              </a:rPr>
              <a:t>Human-like Comprehension and Reasoning</a:t>
            </a:r>
            <a:r>
              <a:rPr lang="en-US" sz="2500" dirty="0">
                <a:solidFill>
                  <a:srgbClr val="000000"/>
                </a:solidFill>
                <a:latin typeface="Canva Sans"/>
              </a:rPr>
              <a:t>: Developing NLP models that can truly understand and reason like humans, which involves a deep understanding of context, inference, and common sense reasoning.</a:t>
            </a:r>
          </a:p>
          <a:p>
            <a:pPr>
              <a:lnSpc>
                <a:spcPts val="3500"/>
              </a:lnSpc>
              <a:spcBef>
                <a:spcPct val="0"/>
              </a:spcBef>
            </a:pPr>
            <a:endParaRPr lang="en-US" sz="2500" dirty="0">
              <a:solidFill>
                <a:srgbClr val="000000"/>
              </a:solidFill>
              <a:latin typeface="Canva Sans"/>
            </a:endParaRPr>
          </a:p>
          <a:p>
            <a:pPr>
              <a:lnSpc>
                <a:spcPts val="3500"/>
              </a:lnSpc>
              <a:spcBef>
                <a:spcPct val="0"/>
              </a:spcBef>
            </a:pPr>
            <a:r>
              <a:rPr lang="en-US" sz="2500" b="1" dirty="0">
                <a:solidFill>
                  <a:srgbClr val="000000"/>
                </a:solidFill>
                <a:latin typeface="Canva Sans"/>
              </a:rPr>
              <a:t>Generating Coherent and Contextually Relevant Responses</a:t>
            </a:r>
            <a:r>
              <a:rPr lang="en-US" sz="2500" dirty="0">
                <a:solidFill>
                  <a:srgbClr val="000000"/>
                </a:solidFill>
                <a:latin typeface="Canva Sans"/>
              </a:rPr>
              <a:t>: Creating NLP systems that can generate responses in natural language that are coherent, contextually appropriate, and contextually aligned with the conversation.</a:t>
            </a:r>
          </a:p>
          <a:p>
            <a:pPr>
              <a:lnSpc>
                <a:spcPts val="3500"/>
              </a:lnSpc>
              <a:spcBef>
                <a:spcPct val="0"/>
              </a:spcBef>
            </a:pPr>
            <a:endParaRPr lang="en-US" sz="2500" dirty="0">
              <a:solidFill>
                <a:srgbClr val="000000"/>
              </a:solidFill>
              <a:latin typeface="Canva Sans"/>
            </a:endParaRPr>
          </a:p>
          <a:p>
            <a:pPr>
              <a:lnSpc>
                <a:spcPts val="3500"/>
              </a:lnSpc>
              <a:spcBef>
                <a:spcPct val="0"/>
              </a:spcBef>
            </a:pPr>
            <a:r>
              <a:rPr lang="en-US" sz="2500" b="1" dirty="0">
                <a:solidFill>
                  <a:srgbClr val="000000"/>
                </a:solidFill>
                <a:latin typeface="Canva Sans"/>
              </a:rPr>
              <a:t>Understanding Context</a:t>
            </a:r>
            <a:r>
              <a:rPr lang="en-US" sz="2500" dirty="0">
                <a:solidFill>
                  <a:srgbClr val="000000"/>
                </a:solidFill>
                <a:latin typeface="Canva Sans"/>
              </a:rPr>
              <a:t>: Building models that can understand and maintain context over longer conversations or texts, ensuring accurate interpretations and appropriate responses.</a:t>
            </a:r>
          </a:p>
          <a:p>
            <a:pPr>
              <a:lnSpc>
                <a:spcPts val="3500"/>
              </a:lnSpc>
              <a:spcBef>
                <a:spcPct val="0"/>
              </a:spcBef>
            </a:pPr>
            <a:endParaRPr lang="en-US" sz="2500" dirty="0">
              <a:solidFill>
                <a:srgbClr val="000000"/>
              </a:solidFill>
              <a:latin typeface="Canva Sans"/>
            </a:endParaRPr>
          </a:p>
          <a:p>
            <a:pPr>
              <a:lnSpc>
                <a:spcPts val="3500"/>
              </a:lnSpc>
              <a:spcBef>
                <a:spcPct val="0"/>
              </a:spcBef>
            </a:pPr>
            <a:r>
              <a:rPr lang="en-US" sz="2500" b="1" dirty="0">
                <a:solidFill>
                  <a:srgbClr val="000000"/>
                </a:solidFill>
                <a:latin typeface="Canva Sans"/>
              </a:rPr>
              <a:t>Addressing Bias and Fairness</a:t>
            </a:r>
            <a:r>
              <a:rPr lang="en-US" sz="2500" dirty="0">
                <a:solidFill>
                  <a:srgbClr val="000000"/>
                </a:solidFill>
                <a:latin typeface="Canva Sans"/>
              </a:rPr>
              <a:t>: Developing NLP systems that are not only unbiased but also fair across different demographics, cultures, and languages, which requires careful data curation and model training.</a:t>
            </a:r>
          </a:p>
          <a:p>
            <a:pPr>
              <a:lnSpc>
                <a:spcPts val="3500"/>
              </a:lnSpc>
              <a:spcBef>
                <a:spcPct val="0"/>
              </a:spcBef>
            </a:pPr>
            <a:endParaRPr lang="en-US" sz="2500" dirty="0">
              <a:solidFill>
                <a:srgbClr val="000000"/>
              </a:solidFill>
              <a:latin typeface="Canva Sans"/>
            </a:endParaRPr>
          </a:p>
          <a:p>
            <a:pPr>
              <a:lnSpc>
                <a:spcPts val="3500"/>
              </a:lnSpc>
              <a:spcBef>
                <a:spcPct val="0"/>
              </a:spcBef>
            </a:pPr>
            <a:r>
              <a:rPr lang="en-US" sz="2500" b="1" dirty="0">
                <a:solidFill>
                  <a:srgbClr val="000000"/>
                </a:solidFill>
                <a:latin typeface="Canva Sans"/>
              </a:rPr>
              <a:t>Handling Low-Resource Languages</a:t>
            </a:r>
            <a:r>
              <a:rPr lang="en-US" sz="2500" dirty="0">
                <a:solidFill>
                  <a:srgbClr val="000000"/>
                </a:solidFill>
                <a:latin typeface="Canva Sans"/>
              </a:rPr>
              <a:t>: Creating effective NLP models for languages with limited available data and resources, which poses challenges in terms of data availability and model generalization.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28600" y="199186"/>
            <a:ext cx="10210800" cy="1524305"/>
          </a:xfrm>
        </p:spPr>
        <p:txBody>
          <a:bodyPr>
            <a:normAutofit fontScale="90000"/>
          </a:bodyPr>
          <a:lstStyle/>
          <a:p>
            <a:r>
              <a:rPr lang="en-US" altLang="en-US" sz="6000" dirty="0"/>
              <a:t>Why is NLP Important for Filipino Students?</a:t>
            </a:r>
          </a:p>
        </p:txBody>
      </p:sp>
      <p:sp>
        <p:nvSpPr>
          <p:cNvPr id="11268" name="Rectangle 4"/>
          <p:cNvSpPr>
            <a:spLocks noGrp="1" noChangeArrowheads="1"/>
          </p:cNvSpPr>
          <p:nvPr>
            <p:ph type="body" idx="1"/>
          </p:nvPr>
        </p:nvSpPr>
        <p:spPr>
          <a:xfrm>
            <a:off x="1019722" y="2594439"/>
            <a:ext cx="15773400" cy="6545145"/>
          </a:xfrm>
        </p:spPr>
        <p:txBody>
          <a:bodyPr/>
          <a:lstStyle/>
          <a:p>
            <a:r>
              <a:rPr lang="en-US" altLang="en-US" dirty="0" smtClean="0"/>
              <a:t>We know why NLP is important:</a:t>
            </a:r>
          </a:p>
          <a:p>
            <a:pPr marL="1371600" lvl="1" indent="-685800">
              <a:buFont typeface="+mj-lt"/>
              <a:buAutoNum type="arabicPeriod"/>
            </a:pPr>
            <a:r>
              <a:rPr lang="en-US" altLang="en-US" dirty="0" smtClean="0"/>
              <a:t>NLP </a:t>
            </a:r>
            <a:r>
              <a:rPr lang="en-US" altLang="en-US" dirty="0"/>
              <a:t>technology plays a vital role in the current business arena.</a:t>
            </a:r>
          </a:p>
          <a:p>
            <a:pPr marL="1371600" lvl="1" indent="-685800">
              <a:buFont typeface="+mj-lt"/>
              <a:buAutoNum type="arabicPeriod"/>
            </a:pPr>
            <a:r>
              <a:rPr lang="en-US" altLang="en-US" dirty="0"/>
              <a:t>NLP technology can assist in addressing the language problem in the country</a:t>
            </a:r>
            <a:r>
              <a:rPr lang="en-US" altLang="en-US" dirty="0" smtClean="0"/>
              <a:t>.</a:t>
            </a:r>
          </a:p>
          <a:p>
            <a:r>
              <a:rPr lang="en-US" altLang="en-US" dirty="0" smtClean="0"/>
              <a:t>But how can we determine the state of awareness of students in NLP?</a:t>
            </a:r>
          </a:p>
          <a:p>
            <a:pPr lvl="1"/>
            <a:r>
              <a:rPr lang="en-US" altLang="en-US" dirty="0"/>
              <a:t>Raga (2016) offers insights into this </a:t>
            </a:r>
            <a:r>
              <a:rPr lang="en-US" altLang="en-US" dirty="0" smtClean="0"/>
              <a:t>matter </a:t>
            </a:r>
          </a:p>
          <a:p>
            <a:pPr lvl="1"/>
            <a:r>
              <a:rPr lang="en-US" altLang="en-US" dirty="0" err="1" smtClean="0"/>
              <a:t>Roxas</a:t>
            </a:r>
            <a:r>
              <a:rPr lang="en-US" altLang="en-US" dirty="0" smtClean="0"/>
              <a:t> </a:t>
            </a:r>
            <a:r>
              <a:rPr lang="en-US" altLang="en-US" dirty="0"/>
              <a:t>et al. (2021) provides an opportunity to verify our perspectives on the current trends.</a:t>
            </a:r>
            <a:endParaRPr lang="en-US" altLang="en-US" dirty="0"/>
          </a:p>
        </p:txBody>
      </p:sp>
      <p:sp>
        <p:nvSpPr>
          <p:cNvPr id="2" name="Rectangle 1"/>
          <p:cNvSpPr/>
          <p:nvPr/>
        </p:nvSpPr>
        <p:spPr>
          <a:xfrm>
            <a:off x="0" y="6798429"/>
            <a:ext cx="18170166" cy="2129109"/>
          </a:xfrm>
          <a:prstGeom prst="rect">
            <a:avLst/>
          </a:prstGeom>
        </p:spPr>
        <p:txBody>
          <a:bodyPr wrap="square">
            <a:spAutoFit/>
          </a:bodyPr>
          <a:lstStyle/>
          <a:p>
            <a:pPr>
              <a:lnSpc>
                <a:spcPct val="107000"/>
              </a:lnSpc>
              <a:spcAft>
                <a:spcPts val="1200"/>
              </a:spcAft>
            </a:pPr>
            <a:r>
              <a:rPr lang="en-PH" sz="2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Source: R </a:t>
            </a:r>
            <a:r>
              <a:rPr lang="en-PH" sz="2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Raga. 2016. Reflections on the awareness and progress of natural language processing (</a:t>
            </a:r>
            <a:r>
              <a:rPr lang="en-PH" sz="210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nlp</a:t>
            </a:r>
            <a:r>
              <a:rPr lang="en-PH" sz="2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research in the Philippines. Philippine Computing Journal, 11(1):1– 9</a:t>
            </a:r>
            <a:r>
              <a:rPr lang="en-PH" sz="2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1200"/>
              </a:spcAft>
            </a:pPr>
            <a:r>
              <a:rPr lang="en-PH" sz="2100" dirty="0" err="1">
                <a:latin typeface="Calibri" panose="020F0502020204030204" pitchFamily="34" charset="0"/>
                <a:ea typeface="Calibri" panose="020F0502020204030204" pitchFamily="34" charset="0"/>
                <a:cs typeface="Times New Roman" panose="02020603050405020304" pitchFamily="18" charset="0"/>
              </a:rPr>
              <a:t>Roxas</a:t>
            </a:r>
            <a:r>
              <a:rPr lang="en-PH" sz="2100" dirty="0">
                <a:latin typeface="Calibri" panose="020F0502020204030204" pitchFamily="34" charset="0"/>
                <a:ea typeface="Calibri" panose="020F0502020204030204" pitchFamily="34" charset="0"/>
                <a:cs typeface="Times New Roman" panose="02020603050405020304" pitchFamily="18" charset="0"/>
              </a:rPr>
              <a:t>, Rachel </a:t>
            </a:r>
            <a:r>
              <a:rPr lang="en-PH" sz="2100" dirty="0" err="1">
                <a:latin typeface="Calibri" panose="020F0502020204030204" pitchFamily="34" charset="0"/>
                <a:ea typeface="Calibri" panose="020F0502020204030204" pitchFamily="34" charset="0"/>
                <a:cs typeface="Times New Roman" panose="02020603050405020304" pitchFamily="18" charset="0"/>
              </a:rPr>
              <a:t>Edita</a:t>
            </a:r>
            <a:r>
              <a:rPr lang="en-PH" sz="2100" dirty="0">
                <a:latin typeface="Calibri" panose="020F0502020204030204" pitchFamily="34" charset="0"/>
                <a:ea typeface="Calibri" panose="020F0502020204030204" pitchFamily="34" charset="0"/>
                <a:cs typeface="Times New Roman" panose="02020603050405020304" pitchFamily="18" charset="0"/>
              </a:rPr>
              <a:t> O., De La Cruz, Angelica, and Imperial, Joseph Marvin. (2021). Science Mapping of Publications in Natural Language Processing in the Philippines: 2006 to 2020. Pacific Asia Conference on Language, Information and Computation, 2021. </a:t>
            </a:r>
          </a:p>
          <a:p>
            <a:pPr>
              <a:lnSpc>
                <a:spcPct val="107000"/>
              </a:lnSpc>
              <a:spcAft>
                <a:spcPts val="1200"/>
              </a:spcAft>
            </a:pPr>
            <a:endParaRPr lang="en-PH" sz="2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Freeform 3"/>
          <p:cNvSpPr/>
          <p:nvPr/>
        </p:nvSpPr>
        <p:spPr>
          <a:xfrm>
            <a:off x="10182189" y="304859"/>
            <a:ext cx="7831875" cy="1447683"/>
          </a:xfrm>
          <a:custGeom>
            <a:avLst/>
            <a:gdLst/>
            <a:ahLst/>
            <a:cxnLst/>
            <a:rect l="l" t="t" r="r" b="b"/>
            <a:pathLst>
              <a:path w="7831875" h="1447683">
                <a:moveTo>
                  <a:pt x="0" y="0"/>
                </a:moveTo>
                <a:lnTo>
                  <a:pt x="7831875" y="0"/>
                </a:lnTo>
                <a:lnTo>
                  <a:pt x="7831875" y="1447682"/>
                </a:lnTo>
                <a:lnTo>
                  <a:pt x="0" y="1447682"/>
                </a:lnTo>
                <a:lnTo>
                  <a:pt x="0" y="0"/>
                </a:lnTo>
                <a:close/>
              </a:path>
            </a:pathLst>
          </a:custGeom>
          <a:blipFill>
            <a:blip r:embed="rId4"/>
            <a:stretch>
              <a:fillRect/>
            </a:stretch>
          </a:blipFill>
        </p:spPr>
      </p:sp>
      <p:sp>
        <p:nvSpPr>
          <p:cNvPr id="6"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7" name="TextBox 4"/>
          <p:cNvSpPr txBox="1"/>
          <p:nvPr/>
        </p:nvSpPr>
        <p:spPr>
          <a:xfrm>
            <a:off x="511514" y="9534525"/>
            <a:ext cx="8394908" cy="464709"/>
          </a:xfrm>
          <a:prstGeom prst="rect">
            <a:avLst/>
          </a:prstGeom>
        </p:spPr>
        <p:txBody>
          <a:bodyPr lIns="0" tIns="0" rIns="0" bIns="0" rtlCol="0" anchor="t">
            <a:spAutoFit/>
          </a:bodyPr>
          <a:lstStyle/>
          <a:p>
            <a:pPr>
              <a:lnSpc>
                <a:spcPts val="3780"/>
              </a:lnSpc>
            </a:pPr>
            <a:r>
              <a:rPr lang="en-US" sz="2700">
                <a:solidFill>
                  <a:srgbClr val="000000"/>
                </a:solidFill>
                <a:latin typeface="Canva Sans"/>
              </a:rPr>
              <a:t>CHED - LAKAS Capacity Building</a:t>
            </a:r>
          </a:p>
        </p:txBody>
      </p:sp>
      <p:sp>
        <p:nvSpPr>
          <p:cNvPr id="8" name="TextBox 5"/>
          <p:cNvSpPr txBox="1"/>
          <p:nvPr/>
        </p:nvSpPr>
        <p:spPr>
          <a:xfrm>
            <a:off x="9429093" y="9534525"/>
            <a:ext cx="8394908" cy="464709"/>
          </a:xfrm>
          <a:prstGeom prst="rect">
            <a:avLst/>
          </a:prstGeom>
        </p:spPr>
        <p:txBody>
          <a:bodyPr lIns="0" tIns="0" rIns="0" bIns="0" rtlCol="0" anchor="t">
            <a:spAutoFit/>
          </a:bodyPr>
          <a:lstStyle/>
          <a:p>
            <a:pPr algn="r">
              <a:lnSpc>
                <a:spcPts val="3780"/>
              </a:lnSpc>
            </a:pPr>
            <a:r>
              <a:rPr lang="en-US" sz="2700">
                <a:solidFill>
                  <a:srgbClr val="000000"/>
                </a:solidFill>
                <a:latin typeface="Canva Sans"/>
              </a:rPr>
              <a:t>August 14-16, 2023</a:t>
            </a:r>
          </a:p>
        </p:txBody>
      </p:sp>
    </p:spTree>
    <p:custDataLst>
      <p:tags r:id="rId1"/>
    </p:custDataLst>
    <p:extLst>
      <p:ext uri="{BB962C8B-B14F-4D97-AF65-F5344CB8AC3E}">
        <p14:creationId xmlns:p14="http://schemas.microsoft.com/office/powerpoint/2010/main" val="111565432"/>
      </p:ext>
    </p:extLst>
  </p:cSld>
  <p:clrMapOvr>
    <a:masterClrMapping/>
  </p:clrMapOvr>
  <p:transition advTm="15931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8">
                                            <p:txEl>
                                              <p:pRg st="0" end="0"/>
                                            </p:txEl>
                                          </p:spTgt>
                                        </p:tgtEl>
                                        <p:attrNameLst>
                                          <p:attrName>style.visibility</p:attrName>
                                        </p:attrNameLst>
                                      </p:cBhvr>
                                      <p:to>
                                        <p:strVal val="visible"/>
                                      </p:to>
                                    </p:set>
                                    <p:animEffect transition="in" filter="blinds(horizontal)">
                                      <p:cBhvr>
                                        <p:cTn id="7" dur="500"/>
                                        <p:tgtEl>
                                          <p:spTgt spid="11268">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268">
                                            <p:txEl>
                                              <p:pRg st="1" end="1"/>
                                            </p:txEl>
                                          </p:spTgt>
                                        </p:tgtEl>
                                        <p:attrNameLst>
                                          <p:attrName>style.visibility</p:attrName>
                                        </p:attrNameLst>
                                      </p:cBhvr>
                                      <p:to>
                                        <p:strVal val="visible"/>
                                      </p:to>
                                    </p:set>
                                    <p:animEffect transition="in" filter="blinds(horizontal)">
                                      <p:cBhvr>
                                        <p:cTn id="10" dur="500"/>
                                        <p:tgtEl>
                                          <p:spTgt spid="11268">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268">
                                            <p:txEl>
                                              <p:pRg st="2" end="2"/>
                                            </p:txEl>
                                          </p:spTgt>
                                        </p:tgtEl>
                                        <p:attrNameLst>
                                          <p:attrName>style.visibility</p:attrName>
                                        </p:attrNameLst>
                                      </p:cBhvr>
                                      <p:to>
                                        <p:strVal val="visible"/>
                                      </p:to>
                                    </p:set>
                                    <p:animEffect transition="in" filter="blinds(horizontal)">
                                      <p:cBhvr>
                                        <p:cTn id="13" dur="500"/>
                                        <p:tgtEl>
                                          <p:spTgt spid="1126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268">
                                            <p:txEl>
                                              <p:pRg st="3" end="3"/>
                                            </p:txEl>
                                          </p:spTgt>
                                        </p:tgtEl>
                                        <p:attrNameLst>
                                          <p:attrName>style.visibility</p:attrName>
                                        </p:attrNameLst>
                                      </p:cBhvr>
                                      <p:to>
                                        <p:strVal val="visible"/>
                                      </p:to>
                                    </p:set>
                                    <p:animEffect transition="in" filter="blinds(horizontal)">
                                      <p:cBhvr>
                                        <p:cTn id="18" dur="500"/>
                                        <p:tgtEl>
                                          <p:spTgt spid="11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971800" y="0"/>
            <a:ext cx="12344400" cy="1714500"/>
          </a:xfrm>
        </p:spPr>
        <p:txBody>
          <a:bodyPr/>
          <a:lstStyle/>
          <a:p>
            <a:r>
              <a:rPr lang="en-US" altLang="en-US" sz="6000" dirty="0"/>
              <a:t>NLP Awareness in the Philippines</a:t>
            </a:r>
          </a:p>
        </p:txBody>
      </p:sp>
      <p:sp>
        <p:nvSpPr>
          <p:cNvPr id="53260" name="Rectangle 12"/>
          <p:cNvSpPr>
            <a:spLocks noChangeArrowheads="1"/>
          </p:cNvSpPr>
          <p:nvPr/>
        </p:nvSpPr>
        <p:spPr bwMode="auto">
          <a:xfrm>
            <a:off x="6960397" y="4090988"/>
            <a:ext cx="184731"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700"/>
          </a:p>
        </p:txBody>
      </p:sp>
      <p:graphicFrame>
        <p:nvGraphicFramePr>
          <p:cNvPr id="53314" name="Group 66"/>
          <p:cNvGraphicFramePr>
            <a:graphicFrameLocks noGrp="1"/>
          </p:cNvGraphicFramePr>
          <p:nvPr/>
        </p:nvGraphicFramePr>
        <p:xfrm>
          <a:off x="3314700" y="3314700"/>
          <a:ext cx="2971800" cy="4000505"/>
        </p:xfrm>
        <a:graphic>
          <a:graphicData uri="http://schemas.openxmlformats.org/drawingml/2006/table">
            <a:tbl>
              <a:tblPr/>
              <a:tblGrid>
                <a:gridCol w="1571625"/>
                <a:gridCol w="1400175"/>
              </a:tblGrid>
              <a:tr h="1693070">
                <a:tc gridSpan="2">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PH" altLang="en-US" sz="30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Awareness of NLP Technology</a:t>
                      </a:r>
                      <a:endParaRPr kumimoji="0" lang="en-PH" altLang="en-US" sz="3000" b="0" i="0" u="none" strike="noStrike" cap="none" normalizeH="0" baseline="0" smtClean="0">
                        <a:ln>
                          <a:noFill/>
                        </a:ln>
                        <a:solidFill>
                          <a:schemeClr val="tx1"/>
                        </a:solidFill>
                        <a:effectLst/>
                        <a:latin typeface="Arial" panose="020B0604020202020204" pitchFamily="34" charset="0"/>
                      </a:endParaRPr>
                    </a:p>
                  </a:txBody>
                  <a:tcPr marL="137160" marR="137160" marT="68580" marB="68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76914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en-US" sz="30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Yes</a:t>
                      </a:r>
                      <a:endParaRPr kumimoji="0" lang="en-PH" altLang="en-US" sz="3000" b="0" i="0" u="none" strike="noStrike" cap="none" normalizeH="0" baseline="0" smtClean="0">
                        <a:ln>
                          <a:noFill/>
                        </a:ln>
                        <a:solidFill>
                          <a:schemeClr val="tx1"/>
                        </a:solidFill>
                        <a:effectLst/>
                        <a:latin typeface="Arial" panose="020B0604020202020204" pitchFamily="34" charset="0"/>
                      </a:endParaRPr>
                    </a:p>
                  </a:txBody>
                  <a:tcPr marL="137160" marR="137160" marT="68580" marB="68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en-US" sz="30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120</a:t>
                      </a:r>
                      <a:endParaRPr kumimoji="0" lang="en-PH" altLang="en-US" sz="3000" b="0" i="0" u="none" strike="noStrike" cap="none" normalizeH="0" baseline="0" smtClean="0">
                        <a:ln>
                          <a:noFill/>
                        </a:ln>
                        <a:solidFill>
                          <a:schemeClr val="tx1"/>
                        </a:solidFill>
                        <a:effectLst/>
                        <a:latin typeface="Arial" panose="020B0604020202020204" pitchFamily="34" charset="0"/>
                      </a:endParaRPr>
                    </a:p>
                  </a:txBody>
                  <a:tcPr marL="137160" marR="137160" marT="68580" marB="68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914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en-US" sz="30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No</a:t>
                      </a:r>
                      <a:endParaRPr kumimoji="0" lang="en-PH" altLang="en-US" sz="3000" b="0" i="0" u="none" strike="noStrike" cap="none" normalizeH="0" baseline="0" smtClean="0">
                        <a:ln>
                          <a:noFill/>
                        </a:ln>
                        <a:solidFill>
                          <a:schemeClr val="tx1"/>
                        </a:solidFill>
                        <a:effectLst/>
                        <a:latin typeface="Arial" panose="020B0604020202020204" pitchFamily="34" charset="0"/>
                      </a:endParaRPr>
                    </a:p>
                  </a:txBody>
                  <a:tcPr marL="137160" marR="137160" marT="68580" marB="68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en-US" sz="30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281</a:t>
                      </a:r>
                      <a:endParaRPr kumimoji="0" lang="en-PH" altLang="en-US" sz="3000" b="0" i="0" u="none" strike="noStrike" cap="none" normalizeH="0" baseline="0" smtClean="0">
                        <a:ln>
                          <a:noFill/>
                        </a:ln>
                        <a:solidFill>
                          <a:schemeClr val="tx1"/>
                        </a:solidFill>
                        <a:effectLst/>
                        <a:latin typeface="Arial" panose="020B0604020202020204" pitchFamily="34" charset="0"/>
                      </a:endParaRPr>
                    </a:p>
                  </a:txBody>
                  <a:tcPr marL="137160" marR="137160" marT="68580" marB="68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6914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en-US" sz="30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Total</a:t>
                      </a:r>
                      <a:endParaRPr kumimoji="0" lang="en-PH" altLang="en-US" sz="3000" b="0" i="0" u="none" strike="noStrike" cap="none" normalizeH="0" baseline="0" smtClean="0">
                        <a:ln>
                          <a:noFill/>
                        </a:ln>
                        <a:solidFill>
                          <a:schemeClr val="tx1"/>
                        </a:solidFill>
                        <a:effectLst/>
                        <a:latin typeface="Arial" panose="020B0604020202020204" pitchFamily="34" charset="0"/>
                      </a:endParaRPr>
                    </a:p>
                  </a:txBody>
                  <a:tcPr marL="137160" marR="137160" marT="68580" marB="68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en-US" sz="30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rPr>
                        <a:t>401</a:t>
                      </a:r>
                      <a:endParaRPr kumimoji="0" lang="en-US" altLang="en-US" sz="3000" b="0" i="0" u="none" strike="noStrike" cap="none" normalizeH="0" baseline="0" smtClean="0">
                        <a:ln>
                          <a:noFill/>
                        </a:ln>
                        <a:solidFill>
                          <a:schemeClr val="tx1"/>
                        </a:solidFill>
                        <a:effectLst/>
                        <a:latin typeface="Arial" panose="020B0604020202020204" pitchFamily="34" charset="0"/>
                        <a:cs typeface="Times New Roman" panose="02020603050405020304" pitchFamily="18" charset="0"/>
                      </a:endParaRPr>
                    </a:p>
                  </a:txBody>
                  <a:tcPr marL="137160" marR="137160" marT="68580" marB="68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53315"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3700" y="2057402"/>
            <a:ext cx="8229600" cy="667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849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ChangeArrowheads="1"/>
          </p:cNvSpPr>
          <p:nvPr/>
        </p:nvSpPr>
        <p:spPr bwMode="auto">
          <a:xfrm>
            <a:off x="6960397" y="4090988"/>
            <a:ext cx="184731"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700"/>
          </a:p>
        </p:txBody>
      </p:sp>
      <p:pic>
        <p:nvPicPr>
          <p:cNvPr id="54299"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457200"/>
            <a:ext cx="12115800" cy="925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31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97778" y="445032"/>
            <a:ext cx="5474751" cy="4377650"/>
          </a:xfrm>
          <a:custGeom>
            <a:avLst/>
            <a:gdLst/>
            <a:ahLst/>
            <a:cxnLst/>
            <a:rect l="l" t="t" r="r" b="b"/>
            <a:pathLst>
              <a:path w="5474751" h="4377650">
                <a:moveTo>
                  <a:pt x="0" y="0"/>
                </a:moveTo>
                <a:lnTo>
                  <a:pt x="5474751" y="0"/>
                </a:lnTo>
                <a:lnTo>
                  <a:pt x="5474751" y="4377650"/>
                </a:lnTo>
                <a:lnTo>
                  <a:pt x="0" y="4377650"/>
                </a:lnTo>
                <a:lnTo>
                  <a:pt x="0" y="0"/>
                </a:lnTo>
                <a:close/>
              </a:path>
            </a:pathLst>
          </a:custGeom>
          <a:blipFill>
            <a:blip r:embed="rId2"/>
            <a:stretch>
              <a:fillRect/>
            </a:stretch>
          </a:blipFill>
        </p:spPr>
      </p:sp>
      <p:sp>
        <p:nvSpPr>
          <p:cNvPr id="3" name="Freeform 3"/>
          <p:cNvSpPr/>
          <p:nvPr/>
        </p:nvSpPr>
        <p:spPr>
          <a:xfrm>
            <a:off x="9360574" y="4822682"/>
            <a:ext cx="6265771" cy="4435618"/>
          </a:xfrm>
          <a:custGeom>
            <a:avLst/>
            <a:gdLst/>
            <a:ahLst/>
            <a:cxnLst/>
            <a:rect l="l" t="t" r="r" b="b"/>
            <a:pathLst>
              <a:path w="6265771" h="4435618">
                <a:moveTo>
                  <a:pt x="0" y="0"/>
                </a:moveTo>
                <a:lnTo>
                  <a:pt x="6265771" y="0"/>
                </a:lnTo>
                <a:lnTo>
                  <a:pt x="6265771" y="4435618"/>
                </a:lnTo>
                <a:lnTo>
                  <a:pt x="0" y="4435618"/>
                </a:lnTo>
                <a:lnTo>
                  <a:pt x="0" y="0"/>
                </a:lnTo>
                <a:close/>
              </a:path>
            </a:pathLst>
          </a:custGeom>
          <a:blipFill>
            <a:blip r:embed="rId3"/>
            <a:stretch>
              <a:fillRect t="-4398"/>
            </a:stretch>
          </a:blipFill>
        </p:spPr>
      </p:sp>
      <p:sp>
        <p:nvSpPr>
          <p:cNvPr id="4" name="Freeform 4"/>
          <p:cNvSpPr/>
          <p:nvPr/>
        </p:nvSpPr>
        <p:spPr>
          <a:xfrm>
            <a:off x="1183733" y="3596225"/>
            <a:ext cx="6729767" cy="2492038"/>
          </a:xfrm>
          <a:custGeom>
            <a:avLst/>
            <a:gdLst/>
            <a:ahLst/>
            <a:cxnLst/>
            <a:rect l="l" t="t" r="r" b="b"/>
            <a:pathLst>
              <a:path w="6729767" h="2492038">
                <a:moveTo>
                  <a:pt x="0" y="0"/>
                </a:moveTo>
                <a:lnTo>
                  <a:pt x="6729768" y="0"/>
                </a:lnTo>
                <a:lnTo>
                  <a:pt x="6729768" y="2492038"/>
                </a:lnTo>
                <a:lnTo>
                  <a:pt x="0" y="2492038"/>
                </a:lnTo>
                <a:lnTo>
                  <a:pt x="0" y="0"/>
                </a:lnTo>
                <a:close/>
              </a:path>
            </a:pathLst>
          </a:custGeom>
          <a:blipFill>
            <a:blip r:embed="rId4"/>
            <a:stretch>
              <a:fillRect/>
            </a:stretch>
          </a:blipFill>
        </p:spPr>
      </p:sp>
      <p:sp>
        <p:nvSpPr>
          <p:cNvPr id="5" name="Freeform 5"/>
          <p:cNvSpPr/>
          <p:nvPr/>
        </p:nvSpPr>
        <p:spPr>
          <a:xfrm>
            <a:off x="1183733" y="6461234"/>
            <a:ext cx="6830393" cy="2387188"/>
          </a:xfrm>
          <a:custGeom>
            <a:avLst/>
            <a:gdLst/>
            <a:ahLst/>
            <a:cxnLst/>
            <a:rect l="l" t="t" r="r" b="b"/>
            <a:pathLst>
              <a:path w="6830393" h="2387188">
                <a:moveTo>
                  <a:pt x="0" y="0"/>
                </a:moveTo>
                <a:lnTo>
                  <a:pt x="6830392" y="0"/>
                </a:lnTo>
                <a:lnTo>
                  <a:pt x="6830392" y="2387188"/>
                </a:lnTo>
                <a:lnTo>
                  <a:pt x="0" y="2387188"/>
                </a:lnTo>
                <a:lnTo>
                  <a:pt x="0" y="0"/>
                </a:lnTo>
                <a:close/>
              </a:path>
            </a:pathLst>
          </a:custGeom>
          <a:blipFill>
            <a:blip r:embed="rId5"/>
            <a:stretch>
              <a:fillRect/>
            </a:stretch>
          </a:blipFill>
        </p:spPr>
      </p:sp>
      <p:sp>
        <p:nvSpPr>
          <p:cNvPr id="6" name="TextBox 6"/>
          <p:cNvSpPr txBox="1"/>
          <p:nvPr/>
        </p:nvSpPr>
        <p:spPr>
          <a:xfrm>
            <a:off x="612133" y="904875"/>
            <a:ext cx="8406740" cy="2175625"/>
          </a:xfrm>
          <a:prstGeom prst="rect">
            <a:avLst/>
          </a:prstGeom>
        </p:spPr>
        <p:txBody>
          <a:bodyPr lIns="0" tIns="0" rIns="0" bIns="0" rtlCol="0" anchor="t">
            <a:spAutoFit/>
          </a:bodyPr>
          <a:lstStyle/>
          <a:p>
            <a:pPr>
              <a:lnSpc>
                <a:spcPts val="8708"/>
              </a:lnSpc>
            </a:pPr>
            <a:r>
              <a:rPr lang="en-US" sz="6220" dirty="0">
                <a:solidFill>
                  <a:srgbClr val="004AAD"/>
                </a:solidFill>
                <a:latin typeface="Canva Sans Bold"/>
              </a:rPr>
              <a:t>HIGHER EDUCATION INSTITUTIONS (HEIs)</a:t>
            </a:r>
          </a:p>
        </p:txBody>
      </p:sp>
      <p:sp>
        <p:nvSpPr>
          <p:cNvPr id="7" name="Freeform 7"/>
          <p:cNvSpPr/>
          <p:nvPr/>
        </p:nvSpPr>
        <p:spPr>
          <a:xfrm>
            <a:off x="13566391" y="352425"/>
            <a:ext cx="4572679" cy="845237"/>
          </a:xfrm>
          <a:custGeom>
            <a:avLst/>
            <a:gdLst/>
            <a:ahLst/>
            <a:cxnLst/>
            <a:rect l="l" t="t" r="r" b="b"/>
            <a:pathLst>
              <a:path w="4572679" h="845237">
                <a:moveTo>
                  <a:pt x="0" y="0"/>
                </a:moveTo>
                <a:lnTo>
                  <a:pt x="4572680" y="0"/>
                </a:lnTo>
                <a:lnTo>
                  <a:pt x="4572680" y="845237"/>
                </a:lnTo>
                <a:lnTo>
                  <a:pt x="0" y="845237"/>
                </a:lnTo>
                <a:lnTo>
                  <a:pt x="0" y="0"/>
                </a:lnTo>
                <a:close/>
              </a:path>
            </a:pathLst>
          </a:custGeom>
          <a:blipFill>
            <a:blip r:embed="rId6"/>
            <a:stretch>
              <a:fillRect/>
            </a:stretch>
          </a:blipFill>
        </p:spPr>
      </p:sp>
      <p:sp>
        <p:nvSpPr>
          <p:cNvPr id="8" name="AutoShape 8"/>
          <p:cNvSpPr/>
          <p:nvPr/>
        </p:nvSpPr>
        <p:spPr>
          <a:xfrm flipV="1">
            <a:off x="-433" y="9594365"/>
            <a:ext cx="18288000" cy="47516"/>
          </a:xfrm>
          <a:prstGeom prst="line">
            <a:avLst/>
          </a:prstGeom>
          <a:ln w="171450" cap="flat">
            <a:solidFill>
              <a:srgbClr val="004AAD"/>
            </a:solidFill>
            <a:prstDash val="solid"/>
            <a:headEnd type="none" w="sm" len="sm"/>
            <a:tailEnd type="none" w="sm" len="sm"/>
          </a:ln>
        </p:spPr>
      </p:sp>
      <p:sp>
        <p:nvSpPr>
          <p:cNvPr id="9" name="TextBox 9"/>
          <p:cNvSpPr txBox="1"/>
          <p:nvPr/>
        </p:nvSpPr>
        <p:spPr>
          <a:xfrm>
            <a:off x="108270" y="9819902"/>
            <a:ext cx="8394908" cy="349249"/>
          </a:xfrm>
          <a:prstGeom prst="rect">
            <a:avLst/>
          </a:prstGeom>
        </p:spPr>
        <p:txBody>
          <a:bodyPr lIns="0" tIns="0" rIns="0" bIns="0" rtlCol="0" anchor="t">
            <a:spAutoFit/>
          </a:bodyPr>
          <a:lstStyle/>
          <a:p>
            <a:pPr>
              <a:lnSpc>
                <a:spcPts val="2800"/>
              </a:lnSpc>
            </a:pPr>
            <a:r>
              <a:rPr lang="en-US" sz="2000">
                <a:solidFill>
                  <a:srgbClr val="000000"/>
                </a:solidFill>
                <a:latin typeface="Canva Sans"/>
              </a:rPr>
              <a:t>CHED - LAKAS Capacity Building</a:t>
            </a:r>
          </a:p>
        </p:txBody>
      </p:sp>
      <p:sp>
        <p:nvSpPr>
          <p:cNvPr id="10" name="TextBox 10"/>
          <p:cNvSpPr txBox="1"/>
          <p:nvPr/>
        </p:nvSpPr>
        <p:spPr>
          <a:xfrm>
            <a:off x="9613860" y="9819902"/>
            <a:ext cx="8394908" cy="349249"/>
          </a:xfrm>
          <a:prstGeom prst="rect">
            <a:avLst/>
          </a:prstGeom>
        </p:spPr>
        <p:txBody>
          <a:bodyPr lIns="0" tIns="0" rIns="0" bIns="0" rtlCol="0" anchor="t">
            <a:spAutoFit/>
          </a:bodyPr>
          <a:lstStyle/>
          <a:p>
            <a:pPr algn="r">
              <a:lnSpc>
                <a:spcPts val="2800"/>
              </a:lnSpc>
            </a:pPr>
            <a:r>
              <a:rPr lang="en-US" sz="2000">
                <a:solidFill>
                  <a:srgbClr val="000000"/>
                </a:solidFill>
                <a:latin typeface="Canva Sans"/>
              </a:rPr>
              <a:t>August 14-16, 2023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ChangeArrowheads="1"/>
          </p:cNvSpPr>
          <p:nvPr/>
        </p:nvSpPr>
        <p:spPr bwMode="auto">
          <a:xfrm>
            <a:off x="6960397" y="4090988"/>
            <a:ext cx="184731"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700"/>
          </a:p>
        </p:txBody>
      </p:sp>
      <p:pic>
        <p:nvPicPr>
          <p:cNvPr id="62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57200"/>
            <a:ext cx="12344400" cy="937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5365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6960397" y="4090988"/>
            <a:ext cx="184731"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700"/>
          </a:p>
        </p:txBody>
      </p:sp>
      <p:pic>
        <p:nvPicPr>
          <p:cNvPr id="63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100" y="457200"/>
            <a:ext cx="12230100" cy="880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7521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ChangeArrowheads="1"/>
          </p:cNvSpPr>
          <p:nvPr/>
        </p:nvSpPr>
        <p:spPr bwMode="auto">
          <a:xfrm>
            <a:off x="6960397" y="4090988"/>
            <a:ext cx="184731"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700"/>
          </a:p>
        </p:txBody>
      </p:sp>
      <p:pic>
        <p:nvPicPr>
          <p:cNvPr id="64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1943102"/>
            <a:ext cx="11772900" cy="7674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1450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r>
              <a:rPr lang="en-US" altLang="en-US" sz="6000" dirty="0"/>
              <a:t>Status of NLP Research</a:t>
            </a:r>
          </a:p>
        </p:txBody>
      </p:sp>
      <p:sp>
        <p:nvSpPr>
          <p:cNvPr id="66563" name="Rectangle 3"/>
          <p:cNvSpPr>
            <a:spLocks noChangeArrowheads="1"/>
          </p:cNvSpPr>
          <p:nvPr/>
        </p:nvSpPr>
        <p:spPr bwMode="auto">
          <a:xfrm>
            <a:off x="6960397" y="4090988"/>
            <a:ext cx="184731"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700"/>
          </a:p>
        </p:txBody>
      </p:sp>
      <p:graphicFrame>
        <p:nvGraphicFramePr>
          <p:cNvPr id="66582" name="Object 22"/>
          <p:cNvGraphicFramePr>
            <a:graphicFrameLocks noGrp="1" noChangeAspect="1"/>
          </p:cNvGraphicFramePr>
          <p:nvPr>
            <p:ph idx="1"/>
          </p:nvPr>
        </p:nvGraphicFramePr>
        <p:xfrm>
          <a:off x="2628900" y="2114552"/>
          <a:ext cx="13030200" cy="7358063"/>
        </p:xfrm>
        <a:graphic>
          <a:graphicData uri="http://schemas.openxmlformats.org/presentationml/2006/ole">
            <mc:AlternateContent xmlns:mc="http://schemas.openxmlformats.org/markup-compatibility/2006">
              <mc:Choice xmlns:v="urn:schemas-microsoft-com:vml" Requires="v">
                <p:oleObj spid="_x0000_s1073" name="Chart" r:id="rId3" imgW="5886450" imgH="3324225" progId="Excel.Chart.8">
                  <p:embed/>
                </p:oleObj>
              </mc:Choice>
              <mc:Fallback>
                <p:oleObj name="Chart" r:id="rId3" imgW="5886450" imgH="3324225"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2114552"/>
                        <a:ext cx="13030200" cy="735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723077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857500" y="0"/>
            <a:ext cx="12344400" cy="1714500"/>
          </a:xfrm>
        </p:spPr>
        <p:txBody>
          <a:bodyPr>
            <a:normAutofit/>
          </a:bodyPr>
          <a:lstStyle/>
          <a:p>
            <a:r>
              <a:rPr lang="en-US" altLang="en-US" sz="6000" dirty="0"/>
              <a:t>Status of NLP </a:t>
            </a:r>
            <a:r>
              <a:rPr lang="en-US" altLang="en-US" sz="6000" dirty="0"/>
              <a:t>Research</a:t>
            </a:r>
            <a:endParaRPr lang="en-US" altLang="en-US" sz="6000" dirty="0"/>
          </a:p>
        </p:txBody>
      </p:sp>
      <p:sp>
        <p:nvSpPr>
          <p:cNvPr id="68611" name="Rectangle 3"/>
          <p:cNvSpPr>
            <a:spLocks noChangeArrowheads="1"/>
          </p:cNvSpPr>
          <p:nvPr/>
        </p:nvSpPr>
        <p:spPr bwMode="auto">
          <a:xfrm>
            <a:off x="6960397" y="4090988"/>
            <a:ext cx="184731"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700"/>
          </a:p>
        </p:txBody>
      </p:sp>
      <p:pic>
        <p:nvPicPr>
          <p:cNvPr id="6861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600200"/>
            <a:ext cx="6858000" cy="8115300"/>
          </a:xfrm>
          <a:prstGeom prst="rect">
            <a:avLst/>
          </a:prstGeom>
          <a:noFill/>
          <a:extLst>
            <a:ext uri="{909E8E84-426E-40DD-AFC4-6F175D3DCCD1}">
              <a14:hiddenFill xmlns:a14="http://schemas.microsoft.com/office/drawing/2010/main">
                <a:solidFill>
                  <a:srgbClr val="FFFFFF"/>
                </a:solidFill>
              </a14:hiddenFill>
            </a:ext>
          </a:extLst>
        </p:spPr>
      </p:pic>
      <p:sp>
        <p:nvSpPr>
          <p:cNvPr id="68618" name="AutoShape 10"/>
          <p:cNvSpPr>
            <a:spLocks/>
          </p:cNvSpPr>
          <p:nvPr/>
        </p:nvSpPr>
        <p:spPr bwMode="auto">
          <a:xfrm>
            <a:off x="13601700" y="5372100"/>
            <a:ext cx="1828800" cy="914400"/>
          </a:xfrm>
          <a:prstGeom prst="borderCallout3">
            <a:avLst>
              <a:gd name="adj1" fmla="val 18750"/>
              <a:gd name="adj2" fmla="val 106250"/>
              <a:gd name="adj3" fmla="val 18750"/>
              <a:gd name="adj4" fmla="val 107944"/>
              <a:gd name="adj5" fmla="val 205208"/>
              <a:gd name="adj6" fmla="val 107944"/>
              <a:gd name="adj7" fmla="val 391667"/>
              <a:gd name="adj8" fmla="val -687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2100"/>
              <a:t>Department of Linguistics</a:t>
            </a:r>
          </a:p>
        </p:txBody>
      </p:sp>
      <p:sp>
        <p:nvSpPr>
          <p:cNvPr id="68619" name="AutoShape 11"/>
          <p:cNvSpPr>
            <a:spLocks/>
          </p:cNvSpPr>
          <p:nvPr/>
        </p:nvSpPr>
        <p:spPr bwMode="auto">
          <a:xfrm>
            <a:off x="13601700" y="2057400"/>
            <a:ext cx="1828800" cy="914400"/>
          </a:xfrm>
          <a:prstGeom prst="borderCallout3">
            <a:avLst>
              <a:gd name="adj1" fmla="val 18750"/>
              <a:gd name="adj2" fmla="val 106250"/>
              <a:gd name="adj3" fmla="val 18750"/>
              <a:gd name="adj4" fmla="val 107944"/>
              <a:gd name="adj5" fmla="val 162500"/>
              <a:gd name="adj6" fmla="val 107944"/>
              <a:gd name="adj7" fmla="val 306250"/>
              <a:gd name="adj8" fmla="val -6770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2100"/>
              <a:t>CeLT Lab</a:t>
            </a:r>
          </a:p>
        </p:txBody>
      </p:sp>
    </p:spTree>
    <p:extLst>
      <p:ext uri="{BB962C8B-B14F-4D97-AF65-F5344CB8AC3E}">
        <p14:creationId xmlns:p14="http://schemas.microsoft.com/office/powerpoint/2010/main" val="3020655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618"/>
                                        </p:tgtEl>
                                        <p:attrNameLst>
                                          <p:attrName>style.visibility</p:attrName>
                                        </p:attrNameLst>
                                      </p:cBhvr>
                                      <p:to>
                                        <p:strVal val="visible"/>
                                      </p:to>
                                    </p:set>
                                    <p:animEffect transition="in" filter="blinds(horizontal)">
                                      <p:cBhvr>
                                        <p:cTn id="7" dur="500"/>
                                        <p:tgtEl>
                                          <p:spTgt spid="686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619"/>
                                        </p:tgtEl>
                                        <p:attrNameLst>
                                          <p:attrName>style.visibility</p:attrName>
                                        </p:attrNameLst>
                                      </p:cBhvr>
                                      <p:to>
                                        <p:strVal val="visible"/>
                                      </p:to>
                                    </p:set>
                                    <p:animEffect transition="in" filter="blinds(horizontal)">
                                      <p:cBhvr>
                                        <p:cTn id="12" dur="500"/>
                                        <p:tgtEl>
                                          <p:spTgt spid="6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8" grpId="0" animBg="1"/>
      <p:bldP spid="686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304800" y="0"/>
            <a:ext cx="17373600" cy="1714500"/>
          </a:xfrm>
        </p:spPr>
        <p:txBody>
          <a:bodyPr>
            <a:noAutofit/>
          </a:bodyPr>
          <a:lstStyle/>
          <a:p>
            <a:r>
              <a:rPr lang="en-US" altLang="en-US" sz="6000" dirty="0"/>
              <a:t>Status of NLP </a:t>
            </a:r>
            <a:r>
              <a:rPr lang="en-US" altLang="en-US" sz="6000" dirty="0"/>
              <a:t>Research – NLP Labs and Point Person</a:t>
            </a:r>
            <a:endParaRPr lang="en-US" altLang="en-US" sz="6000" dirty="0"/>
          </a:p>
        </p:txBody>
      </p:sp>
      <p:sp>
        <p:nvSpPr>
          <p:cNvPr id="83971" name="Rectangle 3"/>
          <p:cNvSpPr>
            <a:spLocks noChangeArrowheads="1"/>
          </p:cNvSpPr>
          <p:nvPr/>
        </p:nvSpPr>
        <p:spPr bwMode="auto">
          <a:xfrm>
            <a:off x="6960397" y="4090988"/>
            <a:ext cx="184731"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700"/>
          </a:p>
        </p:txBody>
      </p:sp>
      <p:pic>
        <p:nvPicPr>
          <p:cNvPr id="83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150" y="1600200"/>
            <a:ext cx="6858000" cy="8115300"/>
          </a:xfrm>
          <a:prstGeom prst="rect">
            <a:avLst/>
          </a:prstGeom>
          <a:noFill/>
          <a:extLst>
            <a:ext uri="{909E8E84-426E-40DD-AFC4-6F175D3DCCD1}">
              <a14:hiddenFill xmlns:a14="http://schemas.microsoft.com/office/drawing/2010/main">
                <a:solidFill>
                  <a:srgbClr val="FFFFFF"/>
                </a:solidFill>
              </a14:hiddenFill>
            </a:ext>
          </a:extLst>
        </p:spPr>
      </p:pic>
      <p:sp>
        <p:nvSpPr>
          <p:cNvPr id="83973" name="AutoShape 5"/>
          <p:cNvSpPr>
            <a:spLocks/>
          </p:cNvSpPr>
          <p:nvPr/>
        </p:nvSpPr>
        <p:spPr bwMode="auto">
          <a:xfrm>
            <a:off x="13925550" y="5372100"/>
            <a:ext cx="1828800" cy="914400"/>
          </a:xfrm>
          <a:prstGeom prst="borderCallout3">
            <a:avLst>
              <a:gd name="adj1" fmla="val 18750"/>
              <a:gd name="adj2" fmla="val 106250"/>
              <a:gd name="adj3" fmla="val 18750"/>
              <a:gd name="adj4" fmla="val 107944"/>
              <a:gd name="adj5" fmla="val 203125"/>
              <a:gd name="adj6" fmla="val 107944"/>
              <a:gd name="adj7" fmla="val 387500"/>
              <a:gd name="adj8" fmla="val -145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2100"/>
              <a:t>Department of Linguistics</a:t>
            </a:r>
          </a:p>
        </p:txBody>
      </p:sp>
      <p:sp>
        <p:nvSpPr>
          <p:cNvPr id="83974" name="AutoShape 6"/>
          <p:cNvSpPr>
            <a:spLocks/>
          </p:cNvSpPr>
          <p:nvPr/>
        </p:nvSpPr>
        <p:spPr bwMode="auto">
          <a:xfrm>
            <a:off x="13925550" y="2057400"/>
            <a:ext cx="1828800" cy="914400"/>
          </a:xfrm>
          <a:prstGeom prst="borderCallout3">
            <a:avLst>
              <a:gd name="adj1" fmla="val 18750"/>
              <a:gd name="adj2" fmla="val 106250"/>
              <a:gd name="adj3" fmla="val 18750"/>
              <a:gd name="adj4" fmla="val 107944"/>
              <a:gd name="adj5" fmla="val 165625"/>
              <a:gd name="adj6" fmla="val 107944"/>
              <a:gd name="adj7" fmla="val 312500"/>
              <a:gd name="adj8" fmla="val -145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2100"/>
              <a:t>CeLT Lab</a:t>
            </a:r>
          </a:p>
        </p:txBody>
      </p:sp>
      <p:sp>
        <p:nvSpPr>
          <p:cNvPr id="83976" name="AutoShape 8"/>
          <p:cNvSpPr>
            <a:spLocks/>
          </p:cNvSpPr>
          <p:nvPr/>
        </p:nvSpPr>
        <p:spPr bwMode="auto">
          <a:xfrm>
            <a:off x="4686300" y="7315200"/>
            <a:ext cx="1371600" cy="914400"/>
          </a:xfrm>
          <a:prstGeom prst="borderCallout2">
            <a:avLst>
              <a:gd name="adj1" fmla="val 18750"/>
              <a:gd name="adj2" fmla="val 108333"/>
              <a:gd name="adj3" fmla="val 18750"/>
              <a:gd name="adj4" fmla="val 138889"/>
              <a:gd name="adj5" fmla="val 50000"/>
              <a:gd name="adj6" fmla="val 1694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2700"/>
              <a:t>Miguel Dalos</a:t>
            </a:r>
          </a:p>
        </p:txBody>
      </p:sp>
      <p:sp>
        <p:nvSpPr>
          <p:cNvPr id="83978" name="AutoShape 10"/>
          <p:cNvSpPr>
            <a:spLocks/>
          </p:cNvSpPr>
          <p:nvPr/>
        </p:nvSpPr>
        <p:spPr bwMode="auto">
          <a:xfrm>
            <a:off x="4686300" y="6057900"/>
            <a:ext cx="1466850" cy="914400"/>
          </a:xfrm>
          <a:prstGeom prst="borderCallout2">
            <a:avLst>
              <a:gd name="adj1" fmla="val 18750"/>
              <a:gd name="adj2" fmla="val 107792"/>
              <a:gd name="adj3" fmla="val 18750"/>
              <a:gd name="adj4" fmla="val 133116"/>
              <a:gd name="adj5" fmla="val 100000"/>
              <a:gd name="adj6" fmla="val 15844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2700"/>
              <a:t>Ria Sagum</a:t>
            </a:r>
          </a:p>
        </p:txBody>
      </p:sp>
      <p:sp>
        <p:nvSpPr>
          <p:cNvPr id="83979" name="AutoShape 11"/>
          <p:cNvSpPr>
            <a:spLocks/>
          </p:cNvSpPr>
          <p:nvPr/>
        </p:nvSpPr>
        <p:spPr bwMode="auto">
          <a:xfrm>
            <a:off x="4686300" y="4457700"/>
            <a:ext cx="1371600" cy="914400"/>
          </a:xfrm>
          <a:prstGeom prst="borderCallout2">
            <a:avLst>
              <a:gd name="adj1" fmla="val 18750"/>
              <a:gd name="adj2" fmla="val 108333"/>
              <a:gd name="adj3" fmla="val 18750"/>
              <a:gd name="adj4" fmla="val 138889"/>
              <a:gd name="adj5" fmla="val 100000"/>
              <a:gd name="adj6" fmla="val 1694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2700" dirty="0"/>
              <a:t>Jundy Raga</a:t>
            </a:r>
            <a:endParaRPr lang="en-US" altLang="en-US" sz="2700" dirty="0"/>
          </a:p>
        </p:txBody>
      </p:sp>
      <p:grpSp>
        <p:nvGrpSpPr>
          <p:cNvPr id="83985" name="Group 17"/>
          <p:cNvGrpSpPr>
            <a:grpSpLocks/>
          </p:cNvGrpSpPr>
          <p:nvPr/>
        </p:nvGrpSpPr>
        <p:grpSpPr bwMode="auto">
          <a:xfrm>
            <a:off x="3409950" y="1981200"/>
            <a:ext cx="2286000" cy="5791200"/>
            <a:chOff x="472" y="832"/>
            <a:chExt cx="960" cy="2432"/>
          </a:xfrm>
        </p:grpSpPr>
        <p:sp>
          <p:nvSpPr>
            <p:cNvPr id="83982" name="AutoShape 14"/>
            <p:cNvSpPr>
              <a:spLocks/>
            </p:cNvSpPr>
            <p:nvPr/>
          </p:nvSpPr>
          <p:spPr bwMode="auto">
            <a:xfrm>
              <a:off x="816" y="2112"/>
              <a:ext cx="144" cy="1152"/>
            </a:xfrm>
            <a:prstGeom prst="leftBrace">
              <a:avLst>
                <a:gd name="adj1" fmla="val 66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700"/>
            </a:p>
          </p:txBody>
        </p:sp>
        <p:grpSp>
          <p:nvGrpSpPr>
            <p:cNvPr id="83984" name="Group 16"/>
            <p:cNvGrpSpPr>
              <a:grpSpLocks/>
            </p:cNvGrpSpPr>
            <p:nvPr/>
          </p:nvGrpSpPr>
          <p:grpSpPr bwMode="auto">
            <a:xfrm>
              <a:off x="472" y="832"/>
              <a:ext cx="960" cy="1848"/>
              <a:chOff x="384" y="832"/>
              <a:chExt cx="960" cy="1848"/>
            </a:xfrm>
          </p:grpSpPr>
          <p:sp>
            <p:nvSpPr>
              <p:cNvPr id="83981" name="AutoShape 13"/>
              <p:cNvSpPr>
                <a:spLocks/>
              </p:cNvSpPr>
              <p:nvPr/>
            </p:nvSpPr>
            <p:spPr bwMode="auto">
              <a:xfrm>
                <a:off x="768" y="832"/>
                <a:ext cx="576" cy="608"/>
              </a:xfrm>
              <a:prstGeom prst="borderCallout2">
                <a:avLst>
                  <a:gd name="adj1" fmla="val 11843"/>
                  <a:gd name="adj2" fmla="val -8333"/>
                  <a:gd name="adj3" fmla="val 11843"/>
                  <a:gd name="adj4" fmla="val -56426"/>
                  <a:gd name="adj5" fmla="val 305264"/>
                  <a:gd name="adj6"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2700"/>
                  <a:t>Dr. Rachel Roxas </a:t>
                </a:r>
              </a:p>
            </p:txBody>
          </p:sp>
          <p:sp>
            <p:nvSpPr>
              <p:cNvPr id="83983" name="Line 15"/>
              <p:cNvSpPr>
                <a:spLocks noChangeShapeType="1"/>
              </p:cNvSpPr>
              <p:nvPr/>
            </p:nvSpPr>
            <p:spPr bwMode="auto">
              <a:xfrm>
                <a:off x="384" y="2680"/>
                <a:ext cx="3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700"/>
              </a:p>
            </p:txBody>
          </p:sp>
        </p:grpSp>
      </p:grpSp>
    </p:spTree>
    <p:extLst>
      <p:ext uri="{BB962C8B-B14F-4D97-AF65-F5344CB8AC3E}">
        <p14:creationId xmlns:p14="http://schemas.microsoft.com/office/powerpoint/2010/main" val="159289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976"/>
                                        </p:tgtEl>
                                        <p:attrNameLst>
                                          <p:attrName>style.visibility</p:attrName>
                                        </p:attrNameLst>
                                      </p:cBhvr>
                                      <p:to>
                                        <p:strVal val="visible"/>
                                      </p:to>
                                    </p:set>
                                    <p:animEffect transition="in" filter="blinds(horizontal)">
                                      <p:cBhvr>
                                        <p:cTn id="7" dur="500"/>
                                        <p:tgtEl>
                                          <p:spTgt spid="839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78"/>
                                        </p:tgtEl>
                                        <p:attrNameLst>
                                          <p:attrName>style.visibility</p:attrName>
                                        </p:attrNameLst>
                                      </p:cBhvr>
                                      <p:to>
                                        <p:strVal val="visible"/>
                                      </p:to>
                                    </p:set>
                                    <p:animEffect transition="in" filter="blinds(horizontal)">
                                      <p:cBhvr>
                                        <p:cTn id="12" dur="500"/>
                                        <p:tgtEl>
                                          <p:spTgt spid="839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79"/>
                                        </p:tgtEl>
                                        <p:attrNameLst>
                                          <p:attrName>style.visibility</p:attrName>
                                        </p:attrNameLst>
                                      </p:cBhvr>
                                      <p:to>
                                        <p:strVal val="visible"/>
                                      </p:to>
                                    </p:set>
                                    <p:animEffect transition="in" filter="blinds(horizontal)">
                                      <p:cBhvr>
                                        <p:cTn id="17" dur="500"/>
                                        <p:tgtEl>
                                          <p:spTgt spid="839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83985"/>
                                        </p:tgtEl>
                                        <p:attrNameLst>
                                          <p:attrName>style.visibility</p:attrName>
                                        </p:attrNameLst>
                                      </p:cBhvr>
                                      <p:to>
                                        <p:strVal val="visible"/>
                                      </p:to>
                                    </p:set>
                                    <p:animEffect transition="in" filter="blinds(horizontal)">
                                      <p:cBhvr>
                                        <p:cTn id="22" dur="500"/>
                                        <p:tgtEl>
                                          <p:spTgt spid="83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animBg="1"/>
      <p:bldP spid="83978" grpId="0" animBg="1"/>
      <p:bldP spid="839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74638"/>
            <a:ext cx="10287000" cy="1143000"/>
          </a:xfrm>
        </p:spPr>
        <p:txBody>
          <a:bodyPr>
            <a:normAutofit/>
          </a:bodyPr>
          <a:lstStyle/>
          <a:p>
            <a:pPr algn="l"/>
            <a:r>
              <a:rPr lang="en-US" altLang="en-US" sz="6000" dirty="0"/>
              <a:t>Issues and Views</a:t>
            </a:r>
          </a:p>
        </p:txBody>
      </p:sp>
      <p:sp>
        <p:nvSpPr>
          <p:cNvPr id="55299" name="Rectangle 3"/>
          <p:cNvSpPr>
            <a:spLocks noGrp="1" noChangeArrowheads="1"/>
          </p:cNvSpPr>
          <p:nvPr>
            <p:ph type="body" idx="1"/>
          </p:nvPr>
        </p:nvSpPr>
        <p:spPr>
          <a:xfrm>
            <a:off x="457200" y="1600200"/>
            <a:ext cx="17526000" cy="4525963"/>
          </a:xfrm>
        </p:spPr>
        <p:txBody>
          <a:bodyPr/>
          <a:lstStyle/>
          <a:p>
            <a:r>
              <a:rPr lang="en-US" altLang="en-US" dirty="0"/>
              <a:t>A </a:t>
            </a:r>
            <a:r>
              <a:rPr lang="en-US" altLang="en-US" sz="6000" dirty="0">
                <a:solidFill>
                  <a:srgbClr val="FF0000"/>
                </a:solidFill>
                <a:latin typeface="+mj-lt"/>
                <a:ea typeface="+mj-ea"/>
                <a:cs typeface="+mj-cs"/>
              </a:rPr>
              <a:t>deep lack of </a:t>
            </a:r>
            <a:r>
              <a:rPr lang="en-US" altLang="en-US" sz="6000" dirty="0" smtClean="0">
                <a:solidFill>
                  <a:srgbClr val="FF0000"/>
                </a:solidFill>
                <a:latin typeface="+mj-lt"/>
                <a:ea typeface="+mj-ea"/>
                <a:cs typeface="+mj-cs"/>
              </a:rPr>
              <a:t>opportunity </a:t>
            </a:r>
            <a:r>
              <a:rPr lang="en-US" altLang="en-US" dirty="0" smtClean="0"/>
              <a:t>to </a:t>
            </a:r>
            <a:r>
              <a:rPr lang="en-US" altLang="en-US" dirty="0"/>
              <a:t>engage in NLP research among Filipino students.</a:t>
            </a:r>
          </a:p>
          <a:p>
            <a:r>
              <a:rPr lang="en-US" altLang="en-US" dirty="0"/>
              <a:t>A </a:t>
            </a:r>
            <a:r>
              <a:rPr lang="en-US" altLang="en-US" sz="6000" dirty="0">
                <a:solidFill>
                  <a:srgbClr val="FF0000"/>
                </a:solidFill>
                <a:latin typeface="+mj-lt"/>
                <a:ea typeface="+mj-ea"/>
                <a:cs typeface="+mj-cs"/>
              </a:rPr>
              <a:t>serious</a:t>
            </a:r>
            <a:r>
              <a:rPr lang="en-US" altLang="en-US" dirty="0"/>
              <a:t> lack of NLP advocates in HEIs</a:t>
            </a:r>
          </a:p>
          <a:p>
            <a:r>
              <a:rPr lang="en-US" altLang="en-US" sz="6000" dirty="0">
                <a:solidFill>
                  <a:srgbClr val="FF0000"/>
                </a:solidFill>
                <a:latin typeface="+mj-lt"/>
                <a:ea typeface="+mj-ea"/>
                <a:cs typeface="+mj-cs"/>
              </a:rPr>
              <a:t>Lack of needed facilities</a:t>
            </a:r>
            <a:r>
              <a:rPr lang="en-US" altLang="en-US" dirty="0"/>
              <a:t> that can support research activities</a:t>
            </a:r>
          </a:p>
        </p:txBody>
      </p:sp>
    </p:spTree>
    <p:extLst>
      <p:ext uri="{BB962C8B-B14F-4D97-AF65-F5344CB8AC3E}">
        <p14:creationId xmlns:p14="http://schemas.microsoft.com/office/powerpoint/2010/main" val="4184784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74638"/>
            <a:ext cx="14401800" cy="1143000"/>
          </a:xfrm>
        </p:spPr>
        <p:txBody>
          <a:bodyPr>
            <a:noAutofit/>
          </a:bodyPr>
          <a:lstStyle/>
          <a:p>
            <a:pPr algn="l"/>
            <a:r>
              <a:rPr lang="en-US" altLang="en-US" sz="6000" dirty="0"/>
              <a:t>Summary of findings of </a:t>
            </a:r>
            <a:r>
              <a:rPr lang="en-US" altLang="en-US" sz="6000" dirty="0"/>
              <a:t>(</a:t>
            </a:r>
            <a:r>
              <a:rPr lang="en-US" altLang="en-US" sz="6000" dirty="0" err="1"/>
              <a:t>Roxas</a:t>
            </a:r>
            <a:r>
              <a:rPr lang="en-US" altLang="en-US" sz="6000" dirty="0"/>
              <a:t> et al, 2021)</a:t>
            </a:r>
            <a:endParaRPr lang="en-US" altLang="en-US" sz="6000" dirty="0"/>
          </a:p>
        </p:txBody>
      </p:sp>
      <p:sp>
        <p:nvSpPr>
          <p:cNvPr id="55299" name="Rectangle 3"/>
          <p:cNvSpPr>
            <a:spLocks noGrp="1" noChangeArrowheads="1"/>
          </p:cNvSpPr>
          <p:nvPr>
            <p:ph type="body" idx="1"/>
          </p:nvPr>
        </p:nvSpPr>
        <p:spPr>
          <a:xfrm>
            <a:off x="457200" y="1562100"/>
            <a:ext cx="16459200" cy="4564063"/>
          </a:xfrm>
        </p:spPr>
        <p:txBody>
          <a:bodyPr>
            <a:normAutofit/>
          </a:bodyPr>
          <a:lstStyle/>
          <a:p>
            <a:r>
              <a:rPr lang="en-US" altLang="en-US" dirty="0" smtClean="0"/>
              <a:t>There is consistent increase in NLP publications, </a:t>
            </a:r>
            <a:r>
              <a:rPr lang="en-US" altLang="en-US" dirty="0"/>
              <a:t>however, very few </a:t>
            </a:r>
            <a:r>
              <a:rPr lang="en-US" altLang="en-US" dirty="0" smtClean="0"/>
              <a:t>papers of </a:t>
            </a:r>
            <a:r>
              <a:rPr lang="en-US" altLang="en-US" dirty="0"/>
              <a:t>185 were produced within the </a:t>
            </a:r>
            <a:r>
              <a:rPr lang="en-US" altLang="en-US" dirty="0" smtClean="0"/>
              <a:t>period of investigation.</a:t>
            </a:r>
          </a:p>
          <a:p>
            <a:endParaRPr lang="en-US" altLang="en-US" dirty="0"/>
          </a:p>
          <a:p>
            <a:endParaRPr lang="en-US" altLang="en-US" dirty="0" smtClean="0"/>
          </a:p>
          <a:p>
            <a:endParaRPr lang="en-US" altLang="en-US" dirty="0"/>
          </a:p>
          <a:p>
            <a:endParaRPr lang="en-US" altLang="en-US" dirty="0" smtClean="0"/>
          </a:p>
          <a:p>
            <a:r>
              <a:rPr lang="en-US" altLang="en-US" dirty="0"/>
              <a:t>Most </a:t>
            </a:r>
            <a:r>
              <a:rPr lang="en-US" altLang="en-US" dirty="0" smtClean="0"/>
              <a:t>research is </a:t>
            </a:r>
            <a:r>
              <a:rPr lang="en-US" altLang="en-US" dirty="0"/>
              <a:t>on text </a:t>
            </a:r>
            <a:r>
              <a:rPr lang="en-US" altLang="en-US" dirty="0" smtClean="0"/>
              <a:t>processing using Twitter mainly </a:t>
            </a:r>
            <a:r>
              <a:rPr lang="en-US" altLang="en-US" dirty="0"/>
              <a:t>on classification and analysis, and </a:t>
            </a:r>
            <a:r>
              <a:rPr lang="en-US" altLang="en-US" dirty="0" smtClean="0"/>
              <a:t>sentiment analyses.</a:t>
            </a:r>
          </a:p>
          <a:p>
            <a:pPr marL="0" indent="0">
              <a:buNone/>
            </a:pPr>
            <a:endParaRPr lang="en-US" altLang="en-US" dirty="0"/>
          </a:p>
        </p:txBody>
      </p:sp>
      <p:pic>
        <p:nvPicPr>
          <p:cNvPr id="2" name="Picture 1"/>
          <p:cNvPicPr>
            <a:picLocks noChangeAspect="1"/>
          </p:cNvPicPr>
          <p:nvPr/>
        </p:nvPicPr>
        <p:blipFill>
          <a:blip r:embed="rId3"/>
          <a:stretch>
            <a:fillRect/>
          </a:stretch>
        </p:blipFill>
        <p:spPr>
          <a:xfrm>
            <a:off x="4038600" y="3188391"/>
            <a:ext cx="10413966" cy="1349580"/>
          </a:xfrm>
          <a:prstGeom prst="rect">
            <a:avLst/>
          </a:prstGeom>
        </p:spPr>
      </p:pic>
      <p:pic>
        <p:nvPicPr>
          <p:cNvPr id="7" name="Picture 6">
            <a:extLst>
              <a:ext uri="{FF2B5EF4-FFF2-40B4-BE49-F238E27FC236}">
                <a16:creationId xmlns:a16="http://schemas.microsoft.com/office/drawing/2014/main" xmlns="" id="{2BE6C6D1-A529-669C-D363-71BE66DCB032}"/>
              </a:ext>
            </a:extLst>
          </p:cNvPr>
          <p:cNvPicPr>
            <a:picLocks noChangeAspect="1"/>
          </p:cNvPicPr>
          <p:nvPr/>
        </p:nvPicPr>
        <p:blipFill>
          <a:blip r:embed="rId4"/>
          <a:stretch>
            <a:fillRect/>
          </a:stretch>
        </p:blipFill>
        <p:spPr>
          <a:xfrm>
            <a:off x="3590150" y="6799582"/>
            <a:ext cx="9616805" cy="1529000"/>
          </a:xfrm>
          <a:prstGeom prst="rect">
            <a:avLst/>
          </a:prstGeom>
        </p:spPr>
      </p:pic>
    </p:spTree>
    <p:extLst>
      <p:ext uri="{BB962C8B-B14F-4D97-AF65-F5344CB8AC3E}">
        <p14:creationId xmlns:p14="http://schemas.microsoft.com/office/powerpoint/2010/main" val="21515548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274638"/>
            <a:ext cx="14782800" cy="1143000"/>
          </a:xfrm>
        </p:spPr>
        <p:txBody>
          <a:bodyPr>
            <a:noAutofit/>
          </a:bodyPr>
          <a:lstStyle/>
          <a:p>
            <a:pPr algn="l"/>
            <a:r>
              <a:rPr lang="en-US" altLang="en-US" sz="6000" dirty="0"/>
              <a:t>Summary of findings of </a:t>
            </a:r>
            <a:r>
              <a:rPr lang="en-US" altLang="en-US" sz="6000" dirty="0"/>
              <a:t>(</a:t>
            </a:r>
            <a:r>
              <a:rPr lang="en-US" altLang="en-US" sz="6000" dirty="0" err="1"/>
              <a:t>Roxas</a:t>
            </a:r>
            <a:r>
              <a:rPr lang="en-US" altLang="en-US" sz="6000" dirty="0"/>
              <a:t> et al, 2021)</a:t>
            </a:r>
            <a:endParaRPr lang="en-US" altLang="en-US" sz="6000" dirty="0"/>
          </a:p>
        </p:txBody>
      </p:sp>
      <p:sp>
        <p:nvSpPr>
          <p:cNvPr id="55299" name="Rectangle 3"/>
          <p:cNvSpPr>
            <a:spLocks noGrp="1" noChangeArrowheads="1"/>
          </p:cNvSpPr>
          <p:nvPr>
            <p:ph type="body" idx="1"/>
          </p:nvPr>
        </p:nvSpPr>
        <p:spPr>
          <a:xfrm>
            <a:off x="457200" y="1600200"/>
            <a:ext cx="16992600" cy="6515100"/>
          </a:xfrm>
        </p:spPr>
        <p:txBody>
          <a:bodyPr>
            <a:normAutofit/>
          </a:bodyPr>
          <a:lstStyle/>
          <a:p>
            <a:r>
              <a:rPr lang="en-US" altLang="en-US" dirty="0"/>
              <a:t>room to explore </a:t>
            </a:r>
            <a:r>
              <a:rPr lang="en-US" altLang="en-US" dirty="0" smtClean="0"/>
              <a:t>more of </a:t>
            </a:r>
            <a:r>
              <a:rPr lang="en-US" altLang="en-US" dirty="0"/>
              <a:t>the 186 established Philippine languages</a:t>
            </a:r>
            <a:r>
              <a:rPr lang="en-US" altLang="en-US" dirty="0" smtClean="0"/>
              <a:t>.</a:t>
            </a:r>
          </a:p>
          <a:p>
            <a:endParaRPr lang="en-US" altLang="en-US" dirty="0"/>
          </a:p>
          <a:p>
            <a:endParaRPr lang="en-US" altLang="en-US" dirty="0" smtClean="0"/>
          </a:p>
          <a:p>
            <a:endParaRPr lang="en-US" altLang="en-US" dirty="0"/>
          </a:p>
          <a:p>
            <a:r>
              <a:rPr lang="en-US" altLang="en-US" dirty="0" smtClean="0"/>
              <a:t>The results </a:t>
            </a:r>
            <a:r>
              <a:rPr lang="en-US" altLang="en-US" dirty="0"/>
              <a:t>indicate possible work on other </a:t>
            </a:r>
            <a:r>
              <a:rPr lang="en-US" altLang="en-US" dirty="0" smtClean="0"/>
              <a:t>modalities, NLP </a:t>
            </a:r>
            <a:r>
              <a:rPr lang="en-US" altLang="en-US" dirty="0"/>
              <a:t>tasks, and Philippine languages, as </a:t>
            </a:r>
            <a:r>
              <a:rPr lang="en-US" altLang="en-US" dirty="0" smtClean="0"/>
              <a:t>research gaps </a:t>
            </a:r>
            <a:r>
              <a:rPr lang="en-US" altLang="en-US" dirty="0"/>
              <a:t>that researchers may further explore </a:t>
            </a:r>
            <a:r>
              <a:rPr lang="en-US" altLang="en-US" dirty="0" smtClean="0"/>
              <a:t>on.</a:t>
            </a:r>
          </a:p>
          <a:p>
            <a:pPr marL="0" indent="0">
              <a:buNone/>
            </a:pPr>
            <a:endParaRPr lang="en-US" altLang="en-US" dirty="0"/>
          </a:p>
          <a:p>
            <a:endParaRPr lang="en-US" altLang="en-US" dirty="0" smtClean="0"/>
          </a:p>
          <a:p>
            <a:endParaRPr lang="en-US" altLang="en-US" dirty="0"/>
          </a:p>
          <a:p>
            <a:endParaRPr lang="en-US" altLang="en-US" dirty="0" smtClean="0"/>
          </a:p>
          <a:p>
            <a:r>
              <a:rPr lang="en-US" altLang="en-US" dirty="0" smtClean="0"/>
              <a:t>Expansion to </a:t>
            </a:r>
            <a:r>
              <a:rPr lang="en-US" altLang="en-US" dirty="0"/>
              <a:t>other Philippine universities and overseas </a:t>
            </a:r>
            <a:r>
              <a:rPr lang="en-US" altLang="en-US" dirty="0" smtClean="0"/>
              <a:t>can be </a:t>
            </a:r>
            <a:r>
              <a:rPr lang="en-US" altLang="en-US" dirty="0"/>
              <a:t>explored</a:t>
            </a:r>
            <a:r>
              <a:rPr lang="en-US" altLang="en-US" dirty="0" smtClean="0"/>
              <a:t>.</a:t>
            </a:r>
          </a:p>
          <a:p>
            <a:pPr marL="0" indent="0">
              <a:buNone/>
            </a:pPr>
            <a:endParaRPr lang="en-US" altLang="en-US" dirty="0"/>
          </a:p>
        </p:txBody>
      </p:sp>
      <p:pic>
        <p:nvPicPr>
          <p:cNvPr id="6" name="Picture 5">
            <a:extLst>
              <a:ext uri="{FF2B5EF4-FFF2-40B4-BE49-F238E27FC236}">
                <a16:creationId xmlns:a16="http://schemas.microsoft.com/office/drawing/2014/main" xmlns="" id="{2211D4D8-94B7-ACCF-8AC1-15EC0461FFCA}"/>
              </a:ext>
            </a:extLst>
          </p:cNvPr>
          <p:cNvPicPr>
            <a:picLocks noChangeAspect="1"/>
          </p:cNvPicPr>
          <p:nvPr/>
        </p:nvPicPr>
        <p:blipFill>
          <a:blip r:embed="rId3"/>
          <a:stretch>
            <a:fillRect/>
          </a:stretch>
        </p:blipFill>
        <p:spPr>
          <a:xfrm>
            <a:off x="5562600" y="5067300"/>
            <a:ext cx="6144104" cy="2086110"/>
          </a:xfrm>
          <a:prstGeom prst="rect">
            <a:avLst/>
          </a:prstGeom>
        </p:spPr>
      </p:pic>
      <p:pic>
        <p:nvPicPr>
          <p:cNvPr id="8" name="Picture 7">
            <a:extLst>
              <a:ext uri="{FF2B5EF4-FFF2-40B4-BE49-F238E27FC236}">
                <a16:creationId xmlns:a16="http://schemas.microsoft.com/office/drawing/2014/main" xmlns="" id="{8D033745-D015-9487-5ECC-06EFA4188D16}"/>
              </a:ext>
            </a:extLst>
          </p:cNvPr>
          <p:cNvPicPr>
            <a:picLocks noChangeAspect="1"/>
          </p:cNvPicPr>
          <p:nvPr/>
        </p:nvPicPr>
        <p:blipFill>
          <a:blip r:embed="rId4"/>
          <a:stretch>
            <a:fillRect/>
          </a:stretch>
        </p:blipFill>
        <p:spPr>
          <a:xfrm>
            <a:off x="4669755" y="2171700"/>
            <a:ext cx="8567489" cy="1446530"/>
          </a:xfrm>
          <a:prstGeom prst="rect">
            <a:avLst/>
          </a:prstGeom>
        </p:spPr>
      </p:pic>
    </p:spTree>
    <p:extLst>
      <p:ext uri="{BB962C8B-B14F-4D97-AF65-F5344CB8AC3E}">
        <p14:creationId xmlns:p14="http://schemas.microsoft.com/office/powerpoint/2010/main" val="9561057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9130473" y="550206"/>
            <a:ext cx="8693528" cy="1606955"/>
          </a:xfrm>
          <a:custGeom>
            <a:avLst/>
            <a:gdLst/>
            <a:ahLst/>
            <a:cxnLst/>
            <a:rect l="l" t="t" r="r" b="b"/>
            <a:pathLst>
              <a:path w="8693528" h="1606955">
                <a:moveTo>
                  <a:pt x="0" y="0"/>
                </a:moveTo>
                <a:lnTo>
                  <a:pt x="8693528" y="0"/>
                </a:lnTo>
                <a:lnTo>
                  <a:pt x="8693528" y="1606955"/>
                </a:lnTo>
                <a:lnTo>
                  <a:pt x="0" y="1606955"/>
                </a:lnTo>
                <a:lnTo>
                  <a:pt x="0" y="0"/>
                </a:lnTo>
                <a:close/>
              </a:path>
            </a:pathLst>
          </a:custGeom>
          <a:blipFill>
            <a:blip r:embed="rId2"/>
            <a:stretch>
              <a:fillRect/>
            </a:stretch>
          </a:blipFill>
        </p:spPr>
      </p:sp>
      <p:sp>
        <p:nvSpPr>
          <p:cNvPr id="4" name="TextBox 4"/>
          <p:cNvSpPr txBox="1"/>
          <p:nvPr/>
        </p:nvSpPr>
        <p:spPr>
          <a:xfrm>
            <a:off x="749496" y="4434561"/>
            <a:ext cx="14799139" cy="1052802"/>
          </a:xfrm>
          <a:prstGeom prst="rect">
            <a:avLst/>
          </a:prstGeom>
        </p:spPr>
        <p:txBody>
          <a:bodyPr lIns="0" tIns="0" rIns="0" bIns="0" rtlCol="0" anchor="t">
            <a:spAutoFit/>
          </a:bodyPr>
          <a:lstStyle/>
          <a:p>
            <a:pPr>
              <a:lnSpc>
                <a:spcPts val="8640"/>
              </a:lnSpc>
            </a:pPr>
            <a:r>
              <a:rPr lang="en-US" sz="6171">
                <a:solidFill>
                  <a:srgbClr val="000000"/>
                </a:solidFill>
                <a:latin typeface="Canva Sans Bold"/>
              </a:rPr>
              <a:t>KEY </a:t>
            </a:r>
            <a:r>
              <a:rPr lang="en-US" sz="6171">
                <a:solidFill>
                  <a:srgbClr val="004AAD"/>
                </a:solidFill>
                <a:latin typeface="Canva Sans Bold"/>
              </a:rPr>
              <a:t>CONCEPTS</a:t>
            </a:r>
            <a:r>
              <a:rPr lang="en-US" sz="6171">
                <a:solidFill>
                  <a:srgbClr val="000000"/>
                </a:solidFill>
                <a:latin typeface="Canva Sans Bold"/>
              </a:rPr>
              <a:t> &amp; </a:t>
            </a:r>
            <a:r>
              <a:rPr lang="en-US" sz="6171">
                <a:solidFill>
                  <a:srgbClr val="004AAD"/>
                </a:solidFill>
                <a:latin typeface="Canva Sans Bold"/>
              </a:rPr>
              <a:t>TECHNIQ﻿UES</a:t>
            </a:r>
            <a:r>
              <a:rPr lang="en-US" sz="6171">
                <a:solidFill>
                  <a:srgbClr val="000000"/>
                </a:solidFill>
                <a:latin typeface="Canva Sans Bold"/>
              </a:rPr>
              <a:t> IN NLP</a:t>
            </a:r>
          </a:p>
        </p:txBody>
      </p:sp>
      <p:sp>
        <p:nvSpPr>
          <p:cNvPr id="5" name="TextBox 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6" name="TextBox 6"/>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7" name="TextBox 7"/>
          <p:cNvSpPr txBox="1"/>
          <p:nvPr/>
        </p:nvSpPr>
        <p:spPr>
          <a:xfrm>
            <a:off x="749357" y="2693847"/>
            <a:ext cx="2141152" cy="916147"/>
          </a:xfrm>
          <a:prstGeom prst="rect">
            <a:avLst/>
          </a:prstGeom>
        </p:spPr>
        <p:txBody>
          <a:bodyPr lIns="0" tIns="0" rIns="0" bIns="0" rtlCol="0" anchor="t">
            <a:spAutoFit/>
          </a:bodyPr>
          <a:lstStyle/>
          <a:p>
            <a:pPr>
              <a:lnSpc>
                <a:spcPts val="7520"/>
              </a:lnSpc>
            </a:pPr>
            <a:r>
              <a:rPr lang="en-US" sz="5371">
                <a:solidFill>
                  <a:srgbClr val="000000"/>
                </a:solidFill>
                <a:latin typeface="Canva Sans Bold"/>
              </a:rPr>
              <a:t>DAY 1:</a:t>
            </a:r>
          </a:p>
        </p:txBody>
      </p:sp>
      <p:sp>
        <p:nvSpPr>
          <p:cNvPr id="8" name="AutoShape 8"/>
          <p:cNvSpPr/>
          <p:nvPr/>
        </p:nvSpPr>
        <p:spPr>
          <a:xfrm>
            <a:off x="749231" y="4074704"/>
            <a:ext cx="13850771" cy="41699"/>
          </a:xfrm>
          <a:prstGeom prst="line">
            <a:avLst/>
          </a:prstGeom>
          <a:ln w="95250" cap="flat">
            <a:solidFill>
              <a:srgbClr val="004AAD"/>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7575640" y="1622668"/>
            <a:ext cx="25862903" cy="138112"/>
          </a:xfrm>
          <a:prstGeom prst="line">
            <a:avLst/>
          </a:prstGeom>
          <a:ln w="104775" cap="flat">
            <a:solidFill>
              <a:srgbClr val="004AAD"/>
            </a:solidFill>
            <a:prstDash val="solid"/>
            <a:headEnd type="none" w="sm" len="sm"/>
            <a:tailEnd type="none" w="sm" len="sm"/>
          </a:ln>
        </p:spPr>
      </p:sp>
      <p:sp>
        <p:nvSpPr>
          <p:cNvPr id="3" name="Freeform 3"/>
          <p:cNvSpPr/>
          <p:nvPr/>
        </p:nvSpPr>
        <p:spPr>
          <a:xfrm>
            <a:off x="12014301" y="352425"/>
            <a:ext cx="6124770" cy="1132133"/>
          </a:xfrm>
          <a:custGeom>
            <a:avLst/>
            <a:gdLst/>
            <a:ahLst/>
            <a:cxnLst/>
            <a:rect l="l" t="t" r="r" b="b"/>
            <a:pathLst>
              <a:path w="6124770" h="1132133">
                <a:moveTo>
                  <a:pt x="0" y="0"/>
                </a:moveTo>
                <a:lnTo>
                  <a:pt x="6124770" y="0"/>
                </a:lnTo>
                <a:lnTo>
                  <a:pt x="6124770" y="1132133"/>
                </a:lnTo>
                <a:lnTo>
                  <a:pt x="0" y="1132133"/>
                </a:lnTo>
                <a:lnTo>
                  <a:pt x="0" y="0"/>
                </a:lnTo>
                <a:close/>
              </a:path>
            </a:pathLst>
          </a:custGeom>
          <a:blipFill>
            <a:blip r:embed="rId2"/>
            <a:stretch>
              <a:fillRect/>
            </a:stretch>
          </a:blipFill>
        </p:spPr>
      </p:sp>
      <p:sp>
        <p:nvSpPr>
          <p:cNvPr id="4" name="TextBox 4"/>
          <p:cNvSpPr txBox="1"/>
          <p:nvPr/>
        </p:nvSpPr>
        <p:spPr>
          <a:xfrm>
            <a:off x="504743" y="501100"/>
            <a:ext cx="13511665" cy="756042"/>
          </a:xfrm>
          <a:prstGeom prst="rect">
            <a:avLst/>
          </a:prstGeom>
        </p:spPr>
        <p:txBody>
          <a:bodyPr lIns="0" tIns="0" rIns="0" bIns="0" rtlCol="0" anchor="t">
            <a:spAutoFit/>
          </a:bodyPr>
          <a:lstStyle/>
          <a:p>
            <a:pPr algn="just">
              <a:lnSpc>
                <a:spcPts val="6103"/>
              </a:lnSpc>
            </a:pPr>
            <a:r>
              <a:rPr lang="en-US" sz="4359">
                <a:solidFill>
                  <a:srgbClr val="004AAD"/>
                </a:solidFill>
                <a:latin typeface="Canva Sans Bold"/>
              </a:rPr>
              <a:t>AI-NLP CAPACITY BUILDING:  SCHEDULE</a:t>
            </a:r>
          </a:p>
        </p:txBody>
      </p:sp>
      <p:sp>
        <p:nvSpPr>
          <p:cNvPr id="5" name="TextBox 5"/>
          <p:cNvSpPr txBox="1"/>
          <p:nvPr/>
        </p:nvSpPr>
        <p:spPr>
          <a:xfrm>
            <a:off x="1755557" y="1906510"/>
            <a:ext cx="3545081" cy="580148"/>
          </a:xfrm>
          <a:prstGeom prst="rect">
            <a:avLst/>
          </a:prstGeom>
        </p:spPr>
        <p:txBody>
          <a:bodyPr lIns="0" tIns="0" rIns="0" bIns="0" rtlCol="0" anchor="t">
            <a:spAutoFit/>
          </a:bodyPr>
          <a:lstStyle/>
          <a:p>
            <a:pPr algn="just">
              <a:lnSpc>
                <a:spcPts val="4752"/>
              </a:lnSpc>
            </a:pPr>
            <a:r>
              <a:rPr lang="en-US" sz="3394">
                <a:solidFill>
                  <a:srgbClr val="004AAD"/>
                </a:solidFill>
                <a:latin typeface="Canva Sans Bold"/>
              </a:rPr>
              <a:t>Day 1 Topics:</a:t>
            </a:r>
          </a:p>
        </p:txBody>
      </p:sp>
      <p:sp>
        <p:nvSpPr>
          <p:cNvPr id="6" name="TextBox 6"/>
          <p:cNvSpPr txBox="1"/>
          <p:nvPr/>
        </p:nvSpPr>
        <p:spPr>
          <a:xfrm>
            <a:off x="2209800" y="2735167"/>
            <a:ext cx="5740593" cy="4873129"/>
          </a:xfrm>
          <a:prstGeom prst="rect">
            <a:avLst/>
          </a:prstGeom>
        </p:spPr>
        <p:txBody>
          <a:bodyPr lIns="0" tIns="0" rIns="0" bIns="0" rtlCol="0" anchor="t">
            <a:spAutoFit/>
          </a:bodyPr>
          <a:lstStyle/>
          <a:p>
            <a:pPr marL="579335" lvl="1" indent="-289667">
              <a:lnSpc>
                <a:spcPts val="3756"/>
              </a:lnSpc>
              <a:buFont typeface="Arial"/>
              <a:buChar char="•"/>
            </a:pPr>
            <a:r>
              <a:rPr lang="en-US" sz="2683" dirty="0">
                <a:solidFill>
                  <a:srgbClr val="004AAD"/>
                </a:solidFill>
                <a:latin typeface="Canva Sans"/>
              </a:rPr>
              <a:t>What is AI?</a:t>
            </a:r>
          </a:p>
          <a:p>
            <a:pPr marL="579335" lvl="1" indent="-289667">
              <a:lnSpc>
                <a:spcPts val="3756"/>
              </a:lnSpc>
              <a:buFont typeface="Arial"/>
              <a:buChar char="•"/>
            </a:pPr>
            <a:r>
              <a:rPr lang="en-US" sz="2683" dirty="0">
                <a:solidFill>
                  <a:srgbClr val="004AAD"/>
                </a:solidFill>
                <a:latin typeface="Canva Sans"/>
              </a:rPr>
              <a:t>Introduction to NLP</a:t>
            </a:r>
          </a:p>
          <a:p>
            <a:pPr marL="579335" lvl="1" indent="-289667">
              <a:lnSpc>
                <a:spcPts val="3756"/>
              </a:lnSpc>
              <a:buFont typeface="Arial"/>
              <a:buChar char="•"/>
            </a:pPr>
            <a:r>
              <a:rPr lang="en-US" sz="2683" dirty="0">
                <a:solidFill>
                  <a:srgbClr val="004AAD"/>
                </a:solidFill>
                <a:latin typeface="Canva Sans"/>
              </a:rPr>
              <a:t>Key concepts and techniques in NLP </a:t>
            </a:r>
          </a:p>
          <a:p>
            <a:pPr marL="579335" lvl="1" indent="-289667">
              <a:lnSpc>
                <a:spcPts val="3756"/>
              </a:lnSpc>
              <a:buFont typeface="Arial"/>
              <a:buChar char="•"/>
            </a:pPr>
            <a:r>
              <a:rPr lang="en-US" sz="2683" dirty="0" smtClean="0">
                <a:solidFill>
                  <a:srgbClr val="004AAD"/>
                </a:solidFill>
                <a:latin typeface="Canva Sans"/>
              </a:rPr>
              <a:t>Pre-Processing Pipeline</a:t>
            </a:r>
            <a:endParaRPr lang="en-US" sz="2683" dirty="0">
              <a:solidFill>
                <a:srgbClr val="004AAD"/>
              </a:solidFill>
              <a:latin typeface="Canva Sans"/>
            </a:endParaRPr>
          </a:p>
          <a:p>
            <a:pPr marL="579335" lvl="1" indent="-289667">
              <a:lnSpc>
                <a:spcPts val="3756"/>
              </a:lnSpc>
              <a:buFont typeface="Arial"/>
              <a:buChar char="•"/>
            </a:pPr>
            <a:r>
              <a:rPr lang="en-US" sz="2683" dirty="0" smtClean="0">
                <a:solidFill>
                  <a:srgbClr val="004AAD"/>
                </a:solidFill>
                <a:latin typeface="Canva Sans"/>
              </a:rPr>
              <a:t>Part </a:t>
            </a:r>
            <a:r>
              <a:rPr lang="en-US" sz="2683" dirty="0">
                <a:solidFill>
                  <a:srgbClr val="004AAD"/>
                </a:solidFill>
                <a:latin typeface="Canva Sans"/>
              </a:rPr>
              <a:t>of speech </a:t>
            </a:r>
            <a:r>
              <a:rPr lang="en-US" sz="2683" dirty="0" smtClean="0">
                <a:solidFill>
                  <a:srgbClr val="004AAD"/>
                </a:solidFill>
                <a:latin typeface="Canva Sans"/>
              </a:rPr>
              <a:t>tagging</a:t>
            </a:r>
          </a:p>
          <a:p>
            <a:pPr marL="579335" lvl="1" indent="-289667">
              <a:lnSpc>
                <a:spcPts val="3756"/>
              </a:lnSpc>
              <a:buFont typeface="Arial"/>
              <a:buChar char="•"/>
            </a:pPr>
            <a:r>
              <a:rPr lang="en-US" sz="2683" dirty="0">
                <a:solidFill>
                  <a:srgbClr val="004AAD"/>
                </a:solidFill>
                <a:latin typeface="Canva Sans"/>
              </a:rPr>
              <a:t>Named Entity </a:t>
            </a:r>
            <a:r>
              <a:rPr lang="en-US" sz="2683" dirty="0" smtClean="0">
                <a:solidFill>
                  <a:srgbClr val="004AAD"/>
                </a:solidFill>
                <a:latin typeface="Canva Sans"/>
              </a:rPr>
              <a:t>Recognition</a:t>
            </a:r>
          </a:p>
          <a:p>
            <a:pPr marL="579335" lvl="1" indent="-289667">
              <a:lnSpc>
                <a:spcPts val="3756"/>
              </a:lnSpc>
              <a:buFont typeface="Arial"/>
              <a:buChar char="•"/>
            </a:pPr>
            <a:r>
              <a:rPr lang="en-US" sz="2683" dirty="0" smtClean="0">
                <a:solidFill>
                  <a:srgbClr val="004AAD"/>
                </a:solidFill>
                <a:latin typeface="Canva Sans"/>
              </a:rPr>
              <a:t>Text Classification</a:t>
            </a:r>
            <a:endParaRPr lang="en-US" sz="2683" dirty="0">
              <a:solidFill>
                <a:srgbClr val="004AAD"/>
              </a:solidFill>
              <a:latin typeface="Canva Sans"/>
            </a:endParaRPr>
          </a:p>
          <a:p>
            <a:pPr>
              <a:lnSpc>
                <a:spcPts val="3756"/>
              </a:lnSpc>
            </a:pPr>
            <a:endParaRPr lang="en-US" sz="2683" dirty="0">
              <a:solidFill>
                <a:srgbClr val="004AAD"/>
              </a:solidFill>
              <a:latin typeface="Canva Sans"/>
            </a:endParaRPr>
          </a:p>
          <a:p>
            <a:pPr>
              <a:lnSpc>
                <a:spcPts val="3756"/>
              </a:lnSpc>
            </a:pPr>
            <a:endParaRPr lang="en-US" sz="2683" dirty="0">
              <a:solidFill>
                <a:srgbClr val="004AAD"/>
              </a:solidFill>
              <a:latin typeface="Canva Sans"/>
            </a:endParaRPr>
          </a:p>
        </p:txBody>
      </p:sp>
      <p:sp>
        <p:nvSpPr>
          <p:cNvPr id="7" name="TextBox 7"/>
          <p:cNvSpPr txBox="1"/>
          <p:nvPr/>
        </p:nvSpPr>
        <p:spPr>
          <a:xfrm>
            <a:off x="1755557" y="6671215"/>
            <a:ext cx="3545081" cy="580148"/>
          </a:xfrm>
          <a:prstGeom prst="rect">
            <a:avLst/>
          </a:prstGeom>
        </p:spPr>
        <p:txBody>
          <a:bodyPr lIns="0" tIns="0" rIns="0" bIns="0" rtlCol="0" anchor="t">
            <a:spAutoFit/>
          </a:bodyPr>
          <a:lstStyle/>
          <a:p>
            <a:pPr algn="just">
              <a:lnSpc>
                <a:spcPts val="4752"/>
              </a:lnSpc>
            </a:pPr>
            <a:r>
              <a:rPr lang="en-US" sz="3394" dirty="0">
                <a:solidFill>
                  <a:srgbClr val="004AAD"/>
                </a:solidFill>
                <a:latin typeface="Canva Sans Bold"/>
              </a:rPr>
              <a:t>Day 2 Topics:</a:t>
            </a:r>
          </a:p>
        </p:txBody>
      </p:sp>
      <p:sp>
        <p:nvSpPr>
          <p:cNvPr id="8" name="TextBox 8"/>
          <p:cNvSpPr txBox="1"/>
          <p:nvPr/>
        </p:nvSpPr>
        <p:spPr>
          <a:xfrm>
            <a:off x="2209800" y="7464927"/>
            <a:ext cx="7614842" cy="2923877"/>
          </a:xfrm>
          <a:prstGeom prst="rect">
            <a:avLst/>
          </a:prstGeom>
        </p:spPr>
        <p:txBody>
          <a:bodyPr wrap="square" lIns="0" tIns="0" rIns="0" bIns="0" rtlCol="0" anchor="t">
            <a:spAutoFit/>
          </a:bodyPr>
          <a:lstStyle/>
          <a:p>
            <a:pPr marL="579335" lvl="1" indent="-289667">
              <a:lnSpc>
                <a:spcPts val="3756"/>
              </a:lnSpc>
              <a:buFont typeface="Arial"/>
              <a:buChar char="•"/>
            </a:pPr>
            <a:r>
              <a:rPr lang="en-US" sz="2683" dirty="0">
                <a:solidFill>
                  <a:srgbClr val="004AAD"/>
                </a:solidFill>
                <a:latin typeface="Canva Sans"/>
              </a:rPr>
              <a:t>Topic Modelling</a:t>
            </a:r>
          </a:p>
          <a:p>
            <a:pPr marL="579335" lvl="1" indent="-289667">
              <a:lnSpc>
                <a:spcPts val="3756"/>
              </a:lnSpc>
              <a:buFont typeface="Arial"/>
              <a:buChar char="•"/>
            </a:pPr>
            <a:r>
              <a:rPr lang="en-US" sz="2683" dirty="0">
                <a:solidFill>
                  <a:srgbClr val="004AAD"/>
                </a:solidFill>
                <a:latin typeface="Canva Sans"/>
              </a:rPr>
              <a:t>Neural Network and Deep learning in NLP</a:t>
            </a:r>
          </a:p>
          <a:p>
            <a:pPr marL="579335" lvl="1" indent="-289667">
              <a:lnSpc>
                <a:spcPts val="3756"/>
              </a:lnSpc>
              <a:buFont typeface="Arial"/>
              <a:buChar char="•"/>
            </a:pPr>
            <a:r>
              <a:rPr lang="en-US" sz="2683" dirty="0" smtClean="0">
                <a:solidFill>
                  <a:srgbClr val="004AAD"/>
                </a:solidFill>
                <a:latin typeface="Canva Sans"/>
              </a:rPr>
              <a:t>Question and Answering</a:t>
            </a:r>
          </a:p>
          <a:p>
            <a:pPr marL="579335" lvl="1" indent="-289667">
              <a:lnSpc>
                <a:spcPts val="3756"/>
              </a:lnSpc>
              <a:buFont typeface="Arial"/>
              <a:buChar char="•"/>
            </a:pPr>
            <a:r>
              <a:rPr lang="en-US" sz="2683" dirty="0" smtClean="0">
                <a:solidFill>
                  <a:srgbClr val="004AAD"/>
                </a:solidFill>
                <a:latin typeface="Canva Sans"/>
              </a:rPr>
              <a:t>Text </a:t>
            </a:r>
            <a:r>
              <a:rPr lang="en-US" sz="2683" dirty="0">
                <a:solidFill>
                  <a:srgbClr val="004AAD"/>
                </a:solidFill>
                <a:latin typeface="Canva Sans"/>
              </a:rPr>
              <a:t>generation</a:t>
            </a:r>
          </a:p>
          <a:p>
            <a:pPr marL="579335" lvl="1" indent="-289667">
              <a:lnSpc>
                <a:spcPts val="3756"/>
              </a:lnSpc>
              <a:buFont typeface="Arial"/>
              <a:buChar char="•"/>
            </a:pPr>
            <a:r>
              <a:rPr lang="en-US" sz="2683" dirty="0" smtClean="0">
                <a:solidFill>
                  <a:srgbClr val="004AAD"/>
                </a:solidFill>
                <a:latin typeface="Canva Sans"/>
              </a:rPr>
              <a:t>Conducting </a:t>
            </a:r>
            <a:r>
              <a:rPr lang="en-US" sz="2683" dirty="0">
                <a:solidFill>
                  <a:srgbClr val="004AAD"/>
                </a:solidFill>
                <a:latin typeface="Canva Sans"/>
              </a:rPr>
              <a:t>NLP-based research </a:t>
            </a:r>
          </a:p>
          <a:p>
            <a:pPr>
              <a:lnSpc>
                <a:spcPts val="3756"/>
              </a:lnSpc>
            </a:pPr>
            <a:endParaRPr lang="en-US" sz="2683" dirty="0">
              <a:solidFill>
                <a:srgbClr val="004AAD"/>
              </a:solidFill>
              <a:latin typeface="Canva Sans"/>
            </a:endParaRPr>
          </a:p>
        </p:txBody>
      </p:sp>
      <p:sp>
        <p:nvSpPr>
          <p:cNvPr id="9" name="TextBox 9"/>
          <p:cNvSpPr txBox="1"/>
          <p:nvPr/>
        </p:nvSpPr>
        <p:spPr>
          <a:xfrm>
            <a:off x="10201564" y="1909619"/>
            <a:ext cx="6397720" cy="583262"/>
          </a:xfrm>
          <a:prstGeom prst="rect">
            <a:avLst/>
          </a:prstGeom>
        </p:spPr>
        <p:txBody>
          <a:bodyPr lIns="0" tIns="0" rIns="0" bIns="0" rtlCol="0" anchor="t">
            <a:spAutoFit/>
          </a:bodyPr>
          <a:lstStyle/>
          <a:p>
            <a:pPr algn="just">
              <a:lnSpc>
                <a:spcPts val="4757"/>
              </a:lnSpc>
            </a:pPr>
            <a:r>
              <a:rPr lang="en-US" sz="3398">
                <a:solidFill>
                  <a:srgbClr val="004AAD"/>
                </a:solidFill>
                <a:latin typeface="Canva Sans Bold"/>
              </a:rPr>
              <a:t>Activities and Exercises:</a:t>
            </a:r>
          </a:p>
        </p:txBody>
      </p:sp>
      <p:sp>
        <p:nvSpPr>
          <p:cNvPr id="10" name="TextBox 10"/>
          <p:cNvSpPr txBox="1"/>
          <p:nvPr/>
        </p:nvSpPr>
        <p:spPr>
          <a:xfrm>
            <a:off x="10530127" y="2759582"/>
            <a:ext cx="5740593" cy="2358494"/>
          </a:xfrm>
          <a:prstGeom prst="rect">
            <a:avLst/>
          </a:prstGeom>
        </p:spPr>
        <p:txBody>
          <a:bodyPr lIns="0" tIns="0" rIns="0" bIns="0" rtlCol="0" anchor="t">
            <a:spAutoFit/>
          </a:bodyPr>
          <a:lstStyle/>
          <a:p>
            <a:pPr marL="579335" lvl="1" indent="-289667">
              <a:lnSpc>
                <a:spcPts val="3756"/>
              </a:lnSpc>
              <a:buFont typeface="Arial"/>
              <a:buChar char="•"/>
            </a:pPr>
            <a:r>
              <a:rPr lang="en-US" sz="2683" dirty="0">
                <a:solidFill>
                  <a:srgbClr val="004AAD"/>
                </a:solidFill>
                <a:latin typeface="Canva Sans"/>
              </a:rPr>
              <a:t>Text preprocessing</a:t>
            </a:r>
          </a:p>
          <a:p>
            <a:pPr marL="579335" lvl="1" indent="-289667">
              <a:lnSpc>
                <a:spcPts val="3756"/>
              </a:lnSpc>
              <a:buFont typeface="Arial"/>
              <a:buChar char="•"/>
            </a:pPr>
            <a:r>
              <a:rPr lang="en-US" sz="2683" dirty="0">
                <a:solidFill>
                  <a:srgbClr val="004AAD"/>
                </a:solidFill>
                <a:latin typeface="Canva Sans"/>
              </a:rPr>
              <a:t>Text Categorization</a:t>
            </a:r>
          </a:p>
          <a:p>
            <a:pPr marL="579335" lvl="1" indent="-289667">
              <a:lnSpc>
                <a:spcPts val="3756"/>
              </a:lnSpc>
              <a:buFont typeface="Arial"/>
              <a:buChar char="•"/>
            </a:pPr>
            <a:r>
              <a:rPr lang="en-US" sz="2683" dirty="0">
                <a:solidFill>
                  <a:srgbClr val="004AAD"/>
                </a:solidFill>
                <a:latin typeface="Canva Sans"/>
              </a:rPr>
              <a:t>Sentiment Analysis</a:t>
            </a:r>
          </a:p>
          <a:p>
            <a:pPr marL="579335" lvl="1" indent="-289667">
              <a:lnSpc>
                <a:spcPts val="3756"/>
              </a:lnSpc>
              <a:buFont typeface="Arial"/>
              <a:buChar char="•"/>
            </a:pPr>
            <a:r>
              <a:rPr lang="en-US" sz="2683" dirty="0">
                <a:solidFill>
                  <a:srgbClr val="004AAD"/>
                </a:solidFill>
                <a:latin typeface="Canva Sans"/>
              </a:rPr>
              <a:t>Topic Modelling</a:t>
            </a:r>
          </a:p>
          <a:p>
            <a:pPr>
              <a:lnSpc>
                <a:spcPts val="3756"/>
              </a:lnSpc>
            </a:pPr>
            <a:endParaRPr lang="en-US" sz="2683" dirty="0">
              <a:solidFill>
                <a:srgbClr val="004AAD"/>
              </a:solidFill>
              <a:latin typeface="Canva Sans"/>
            </a:endParaRPr>
          </a:p>
        </p:txBody>
      </p:sp>
      <p:sp>
        <p:nvSpPr>
          <p:cNvPr id="11" name="TextBox 11"/>
          <p:cNvSpPr txBox="1"/>
          <p:nvPr/>
        </p:nvSpPr>
        <p:spPr>
          <a:xfrm>
            <a:off x="10530127" y="7516172"/>
            <a:ext cx="6181676" cy="1410693"/>
          </a:xfrm>
          <a:prstGeom prst="rect">
            <a:avLst/>
          </a:prstGeom>
        </p:spPr>
        <p:txBody>
          <a:bodyPr lIns="0" tIns="0" rIns="0" bIns="0" rtlCol="0" anchor="t">
            <a:spAutoFit/>
          </a:bodyPr>
          <a:lstStyle/>
          <a:p>
            <a:pPr marL="579335" lvl="1" indent="-289667">
              <a:lnSpc>
                <a:spcPts val="3756"/>
              </a:lnSpc>
              <a:buFont typeface="Arial"/>
              <a:buChar char="•"/>
            </a:pPr>
            <a:r>
              <a:rPr lang="en-US" sz="2683" dirty="0">
                <a:solidFill>
                  <a:srgbClr val="004AAD"/>
                </a:solidFill>
                <a:latin typeface="Canva Sans"/>
              </a:rPr>
              <a:t>Topic ideation</a:t>
            </a:r>
          </a:p>
          <a:p>
            <a:pPr marL="579335" lvl="1" indent="-289667">
              <a:lnSpc>
                <a:spcPts val="3756"/>
              </a:lnSpc>
              <a:buFont typeface="Arial"/>
              <a:buChar char="•"/>
            </a:pPr>
            <a:r>
              <a:rPr lang="en-US" sz="2683" dirty="0">
                <a:solidFill>
                  <a:srgbClr val="004AAD"/>
                </a:solidFill>
                <a:latin typeface="Canva Sans"/>
              </a:rPr>
              <a:t>Drafting topic proposal</a:t>
            </a:r>
          </a:p>
          <a:p>
            <a:pPr>
              <a:lnSpc>
                <a:spcPts val="3756"/>
              </a:lnSpc>
            </a:pPr>
            <a:endParaRPr lang="en-US" sz="2683" dirty="0">
              <a:solidFill>
                <a:srgbClr val="004AAD"/>
              </a:solidFill>
              <a:latin typeface="Canva Sans"/>
            </a:endParaRPr>
          </a:p>
        </p:txBody>
      </p:sp>
      <p:sp>
        <p:nvSpPr>
          <p:cNvPr id="12" name="TextBox 12"/>
          <p:cNvSpPr txBox="1"/>
          <p:nvPr/>
        </p:nvSpPr>
        <p:spPr>
          <a:xfrm>
            <a:off x="10228760" y="6756687"/>
            <a:ext cx="6181676" cy="583348"/>
          </a:xfrm>
          <a:prstGeom prst="rect">
            <a:avLst/>
          </a:prstGeom>
        </p:spPr>
        <p:txBody>
          <a:bodyPr lIns="0" tIns="0" rIns="0" bIns="0" rtlCol="0" anchor="t">
            <a:spAutoFit/>
          </a:bodyPr>
          <a:lstStyle/>
          <a:p>
            <a:pPr>
              <a:lnSpc>
                <a:spcPts val="4753"/>
              </a:lnSpc>
            </a:pPr>
            <a:r>
              <a:rPr lang="en-US" sz="3395" dirty="0">
                <a:solidFill>
                  <a:srgbClr val="004AAD"/>
                </a:solidFill>
                <a:latin typeface="Canva Sans Bold"/>
              </a:rPr>
              <a:t>Topic Ideation</a:t>
            </a:r>
          </a:p>
        </p:txBody>
      </p:sp>
      <p:sp>
        <p:nvSpPr>
          <p:cNvPr id="13" name="AutoShape 13"/>
          <p:cNvSpPr/>
          <p:nvPr/>
        </p:nvSpPr>
        <p:spPr>
          <a:xfrm>
            <a:off x="971550" y="1813168"/>
            <a:ext cx="0" cy="19670374"/>
          </a:xfrm>
          <a:prstGeom prst="line">
            <a:avLst/>
          </a:prstGeom>
          <a:ln w="114300" cap="flat">
            <a:solidFill>
              <a:srgbClr val="004AAD"/>
            </a:solidFill>
            <a:prstDash val="sysDash"/>
            <a:headEnd type="none" w="sm" len="sm"/>
            <a:tailEnd type="none" w="sm" len="sm"/>
          </a:ln>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1028700" y="971550"/>
            <a:ext cx="15418160" cy="578347"/>
          </a:xfrm>
          <a:prstGeom prst="rect">
            <a:avLst/>
          </a:prstGeom>
        </p:spPr>
        <p:txBody>
          <a:bodyPr lIns="0" tIns="0" rIns="0" bIns="0" rtlCol="0" anchor="t">
            <a:spAutoFit/>
          </a:bodyPr>
          <a:lstStyle/>
          <a:p>
            <a:pPr>
              <a:lnSpc>
                <a:spcPts val="4868"/>
              </a:lnSpc>
            </a:pPr>
            <a:r>
              <a:rPr lang="en-US" sz="3477">
                <a:solidFill>
                  <a:srgbClr val="000000"/>
                </a:solidFill>
                <a:latin typeface="Canva Sans Bold"/>
              </a:rPr>
              <a:t>Topics: Key </a:t>
            </a:r>
            <a:r>
              <a:rPr lang="en-US" sz="3477">
                <a:solidFill>
                  <a:srgbClr val="004AAD"/>
                </a:solidFill>
                <a:latin typeface="Canva Sans Bold"/>
              </a:rPr>
              <a:t>Concepts</a:t>
            </a:r>
            <a:r>
              <a:rPr lang="en-US" sz="3477">
                <a:solidFill>
                  <a:srgbClr val="000000"/>
                </a:solidFill>
                <a:latin typeface="Canva Sans Bold"/>
              </a:rPr>
              <a:t> and </a:t>
            </a:r>
            <a:r>
              <a:rPr lang="en-US" sz="3477">
                <a:solidFill>
                  <a:srgbClr val="004AAD"/>
                </a:solidFill>
                <a:latin typeface="Canva Sans Bold"/>
              </a:rPr>
              <a:t>Techniques</a:t>
            </a:r>
            <a:r>
              <a:rPr lang="en-US" sz="3477">
                <a:solidFill>
                  <a:srgbClr val="000000"/>
                </a:solidFill>
                <a:latin typeface="Canva Sans Bold"/>
              </a:rPr>
              <a:t> in NLP</a:t>
            </a:r>
          </a:p>
        </p:txBody>
      </p:sp>
      <p:sp>
        <p:nvSpPr>
          <p:cNvPr id="4" name="TextBox 4"/>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5" name="TextBox 5"/>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6" name="TextBox 6"/>
          <p:cNvSpPr txBox="1"/>
          <p:nvPr/>
        </p:nvSpPr>
        <p:spPr>
          <a:xfrm>
            <a:off x="1853836" y="2794786"/>
            <a:ext cx="15405464" cy="4630753"/>
          </a:xfrm>
          <a:prstGeom prst="rect">
            <a:avLst/>
          </a:prstGeom>
        </p:spPr>
        <p:txBody>
          <a:bodyPr lIns="0" tIns="0" rIns="0" bIns="0" rtlCol="0" anchor="t">
            <a:spAutoFit/>
          </a:bodyPr>
          <a:lstStyle/>
          <a:p>
            <a:pPr marL="815914" lvl="1" indent="-407957">
              <a:lnSpc>
                <a:spcPts val="5290"/>
              </a:lnSpc>
              <a:buFont typeface="Arial"/>
              <a:buChar char="•"/>
            </a:pPr>
            <a:r>
              <a:rPr lang="en-US" sz="3779">
                <a:solidFill>
                  <a:srgbClr val="000000"/>
                </a:solidFill>
                <a:latin typeface="Canva Sans"/>
              </a:rPr>
              <a:t>Overview of Steps involved in NLP</a:t>
            </a:r>
          </a:p>
          <a:p>
            <a:pPr marL="815914" lvl="1" indent="-407957">
              <a:lnSpc>
                <a:spcPts val="5290"/>
              </a:lnSpc>
              <a:buFont typeface="Arial"/>
              <a:buChar char="•"/>
            </a:pPr>
            <a:r>
              <a:rPr lang="en-US" sz="3779">
                <a:solidFill>
                  <a:srgbClr val="000000"/>
                </a:solidFill>
                <a:latin typeface="Canva Sans"/>
              </a:rPr>
              <a:t>Data Collection </a:t>
            </a:r>
          </a:p>
          <a:p>
            <a:pPr marL="815914" lvl="1" indent="-407957">
              <a:lnSpc>
                <a:spcPts val="5290"/>
              </a:lnSpc>
              <a:buFont typeface="Arial"/>
              <a:buChar char="•"/>
            </a:pPr>
            <a:r>
              <a:rPr lang="en-US" sz="3779">
                <a:solidFill>
                  <a:srgbClr val="000000"/>
                </a:solidFill>
                <a:latin typeface="Canva Sans"/>
              </a:rPr>
              <a:t>Text Preprocessing</a:t>
            </a:r>
          </a:p>
          <a:p>
            <a:pPr marL="815914" lvl="1" indent="-407957">
              <a:lnSpc>
                <a:spcPts val="5290"/>
              </a:lnSpc>
              <a:buFont typeface="Arial"/>
              <a:buChar char="•"/>
            </a:pPr>
            <a:r>
              <a:rPr lang="en-US" sz="3779">
                <a:solidFill>
                  <a:srgbClr val="000000"/>
                </a:solidFill>
                <a:latin typeface="Canva Sans"/>
              </a:rPr>
              <a:t>Text Representation</a:t>
            </a:r>
          </a:p>
          <a:p>
            <a:pPr marL="815914" lvl="1" indent="-407957">
              <a:lnSpc>
                <a:spcPts val="5290"/>
              </a:lnSpc>
              <a:buFont typeface="Arial"/>
              <a:buChar char="•"/>
            </a:pPr>
            <a:r>
              <a:rPr lang="en-US" sz="3779">
                <a:solidFill>
                  <a:srgbClr val="000000"/>
                </a:solidFill>
                <a:latin typeface="Canva Sans"/>
              </a:rPr>
              <a:t>Model Building </a:t>
            </a:r>
          </a:p>
          <a:p>
            <a:pPr marL="815914" lvl="1" indent="-407957">
              <a:lnSpc>
                <a:spcPts val="5290"/>
              </a:lnSpc>
              <a:buFont typeface="Arial"/>
              <a:buChar char="•"/>
            </a:pPr>
            <a:r>
              <a:rPr lang="en-US" sz="3779">
                <a:solidFill>
                  <a:srgbClr val="000000"/>
                </a:solidFill>
                <a:latin typeface="Canva Sans"/>
              </a:rPr>
              <a:t>Model Deployment and Performance Evaluation</a:t>
            </a:r>
          </a:p>
          <a:p>
            <a:pPr>
              <a:lnSpc>
                <a:spcPts val="5290"/>
              </a:lnSpc>
            </a:pPr>
            <a:endParaRPr lang="en-US" sz="3779">
              <a:solidFill>
                <a:srgbClr val="000000"/>
              </a:solidFill>
              <a:latin typeface="Canva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2349269" y="1612189"/>
            <a:ext cx="13114306" cy="7062621"/>
          </a:xfrm>
          <a:custGeom>
            <a:avLst/>
            <a:gdLst/>
            <a:ahLst/>
            <a:cxnLst/>
            <a:rect l="l" t="t" r="r" b="b"/>
            <a:pathLst>
              <a:path w="13114306" h="7062621">
                <a:moveTo>
                  <a:pt x="0" y="0"/>
                </a:moveTo>
                <a:lnTo>
                  <a:pt x="13114306" y="0"/>
                </a:lnTo>
                <a:lnTo>
                  <a:pt x="13114306" y="7062622"/>
                </a:lnTo>
                <a:lnTo>
                  <a:pt x="0" y="7062622"/>
                </a:lnTo>
                <a:lnTo>
                  <a:pt x="0" y="0"/>
                </a:lnTo>
                <a:close/>
              </a:path>
            </a:pathLst>
          </a:custGeom>
          <a:blipFill>
            <a:blip r:embed="rId2"/>
            <a:stretch>
              <a:fillRect l="-4932" t="-5724" r="-4932" b="-9159"/>
            </a:stretch>
          </a:blipFill>
        </p:spPr>
      </p:sp>
      <p:sp>
        <p:nvSpPr>
          <p:cNvPr id="4" name="TextBox 4"/>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5" name="TextBox 5"/>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6" name="TextBox 6"/>
          <p:cNvSpPr txBox="1"/>
          <p:nvPr/>
        </p:nvSpPr>
        <p:spPr>
          <a:xfrm>
            <a:off x="511514" y="494085"/>
            <a:ext cx="13115033" cy="754926"/>
          </a:xfrm>
          <a:prstGeom prst="rect">
            <a:avLst/>
          </a:prstGeom>
        </p:spPr>
        <p:txBody>
          <a:bodyPr lIns="0" tIns="0" rIns="0" bIns="0" rtlCol="0" anchor="t">
            <a:spAutoFit/>
          </a:bodyPr>
          <a:lstStyle/>
          <a:p>
            <a:pPr>
              <a:lnSpc>
                <a:spcPts val="6160"/>
              </a:lnSpc>
            </a:pPr>
            <a:r>
              <a:rPr lang="en-US" sz="4400">
                <a:solidFill>
                  <a:srgbClr val="004AAD"/>
                </a:solidFill>
                <a:latin typeface="Canva Sans Bold"/>
              </a:rPr>
              <a:t>Overview of Steps Involved in NLP</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668093" y="2613263"/>
            <a:ext cx="5807211" cy="5060473"/>
          </a:xfrm>
          <a:custGeom>
            <a:avLst/>
            <a:gdLst/>
            <a:ahLst/>
            <a:cxnLst/>
            <a:rect l="l" t="t" r="r" b="b"/>
            <a:pathLst>
              <a:path w="5807211" h="5060473">
                <a:moveTo>
                  <a:pt x="0" y="0"/>
                </a:moveTo>
                <a:lnTo>
                  <a:pt x="5807211" y="0"/>
                </a:lnTo>
                <a:lnTo>
                  <a:pt x="5807211" y="5060474"/>
                </a:lnTo>
                <a:lnTo>
                  <a:pt x="0" y="5060474"/>
                </a:lnTo>
                <a:lnTo>
                  <a:pt x="0" y="0"/>
                </a:lnTo>
                <a:close/>
              </a:path>
            </a:pathLst>
          </a:custGeom>
          <a:blipFill>
            <a:blip r:embed="rId2"/>
            <a:stretch>
              <a:fillRect l="-10468" r="-6355"/>
            </a:stretch>
          </a:blipFill>
        </p:spPr>
      </p:sp>
      <p:sp>
        <p:nvSpPr>
          <p:cNvPr id="4" name="TextBox 4"/>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5" name="TextBox 5"/>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6" name="TextBox 6"/>
          <p:cNvSpPr txBox="1"/>
          <p:nvPr/>
        </p:nvSpPr>
        <p:spPr>
          <a:xfrm>
            <a:off x="668093" y="788371"/>
            <a:ext cx="15752148" cy="754926"/>
          </a:xfrm>
          <a:prstGeom prst="rect">
            <a:avLst/>
          </a:prstGeom>
        </p:spPr>
        <p:txBody>
          <a:bodyPr lIns="0" tIns="0" rIns="0" bIns="0" rtlCol="0" anchor="t">
            <a:spAutoFit/>
          </a:bodyPr>
          <a:lstStyle/>
          <a:p>
            <a:pPr>
              <a:lnSpc>
                <a:spcPts val="6160"/>
              </a:lnSpc>
            </a:pPr>
            <a:r>
              <a:rPr lang="en-US" sz="4400">
                <a:solidFill>
                  <a:srgbClr val="004AAD"/>
                </a:solidFill>
                <a:latin typeface="Canva Sans Bold"/>
              </a:rPr>
              <a:t>Demo: Filipino News Classification Model from Scratch</a:t>
            </a:r>
          </a:p>
        </p:txBody>
      </p:sp>
      <p:sp>
        <p:nvSpPr>
          <p:cNvPr id="7" name="TextBox 7"/>
          <p:cNvSpPr txBox="1"/>
          <p:nvPr/>
        </p:nvSpPr>
        <p:spPr>
          <a:xfrm>
            <a:off x="7521243" y="3363026"/>
            <a:ext cx="8898998" cy="1780474"/>
          </a:xfrm>
          <a:prstGeom prst="rect">
            <a:avLst/>
          </a:prstGeom>
        </p:spPr>
        <p:txBody>
          <a:bodyPr lIns="0" tIns="0" rIns="0" bIns="0" rtlCol="0" anchor="t">
            <a:spAutoFit/>
          </a:bodyPr>
          <a:lstStyle/>
          <a:p>
            <a:pPr>
              <a:lnSpc>
                <a:spcPts val="4759"/>
              </a:lnSpc>
            </a:pPr>
            <a:r>
              <a:rPr lang="en-US" sz="3399">
                <a:solidFill>
                  <a:srgbClr val="000000"/>
                </a:solidFill>
                <a:latin typeface="Canva Sans"/>
              </a:rPr>
              <a:t>Let's try to learn the common steps in NLP by creating a Filipino News Classification model.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668093" y="2653301"/>
            <a:ext cx="5427111" cy="5427111"/>
          </a:xfrm>
          <a:custGeom>
            <a:avLst/>
            <a:gdLst/>
            <a:ahLst/>
            <a:cxnLst/>
            <a:rect l="l" t="t" r="r" b="b"/>
            <a:pathLst>
              <a:path w="5427111" h="5427111">
                <a:moveTo>
                  <a:pt x="0" y="0"/>
                </a:moveTo>
                <a:lnTo>
                  <a:pt x="5427112" y="0"/>
                </a:lnTo>
                <a:lnTo>
                  <a:pt x="5427112" y="5427111"/>
                </a:lnTo>
                <a:lnTo>
                  <a:pt x="0" y="5427111"/>
                </a:lnTo>
                <a:lnTo>
                  <a:pt x="0" y="0"/>
                </a:lnTo>
                <a:close/>
              </a:path>
            </a:pathLst>
          </a:custGeom>
          <a:blipFill>
            <a:blip r:embed="rId2"/>
            <a:stretch>
              <a:fillRect/>
            </a:stretch>
          </a:blipFill>
        </p:spPr>
      </p:sp>
      <p:sp>
        <p:nvSpPr>
          <p:cNvPr id="4" name="Freeform 4"/>
          <p:cNvSpPr/>
          <p:nvPr/>
        </p:nvSpPr>
        <p:spPr>
          <a:xfrm>
            <a:off x="8335643" y="2653301"/>
            <a:ext cx="5605502" cy="5605502"/>
          </a:xfrm>
          <a:custGeom>
            <a:avLst/>
            <a:gdLst/>
            <a:ahLst/>
            <a:cxnLst/>
            <a:rect l="l" t="t" r="r" b="b"/>
            <a:pathLst>
              <a:path w="5605502" h="5605502">
                <a:moveTo>
                  <a:pt x="0" y="0"/>
                </a:moveTo>
                <a:lnTo>
                  <a:pt x="5605501" y="0"/>
                </a:lnTo>
                <a:lnTo>
                  <a:pt x="5605501" y="5605501"/>
                </a:lnTo>
                <a:lnTo>
                  <a:pt x="0" y="5605501"/>
                </a:lnTo>
                <a:lnTo>
                  <a:pt x="0" y="0"/>
                </a:lnTo>
                <a:close/>
              </a:path>
            </a:pathLst>
          </a:custGeom>
          <a:blipFill>
            <a:blip r:embed="rId2"/>
            <a:stretch>
              <a:fillRect/>
            </a:stretch>
          </a:blipFill>
        </p:spPr>
      </p:sp>
      <p:sp>
        <p:nvSpPr>
          <p:cNvPr id="5" name="TextBox 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6" name="TextBox 6"/>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7" name="TextBox 7"/>
          <p:cNvSpPr txBox="1"/>
          <p:nvPr/>
        </p:nvSpPr>
        <p:spPr>
          <a:xfrm>
            <a:off x="668093" y="608375"/>
            <a:ext cx="15752148" cy="754926"/>
          </a:xfrm>
          <a:prstGeom prst="rect">
            <a:avLst/>
          </a:prstGeom>
        </p:spPr>
        <p:txBody>
          <a:bodyPr lIns="0" tIns="0" rIns="0" bIns="0" rtlCol="0" anchor="t">
            <a:spAutoFit/>
          </a:bodyPr>
          <a:lstStyle/>
          <a:p>
            <a:pPr>
              <a:lnSpc>
                <a:spcPts val="6160"/>
              </a:lnSpc>
            </a:pPr>
            <a:r>
              <a:rPr lang="en-US" sz="4400">
                <a:solidFill>
                  <a:srgbClr val="004AAD"/>
                </a:solidFill>
                <a:latin typeface="Canva Sans Bold"/>
              </a:rPr>
              <a:t>SCAN THE QR CODES </a:t>
            </a:r>
          </a:p>
        </p:txBody>
      </p:sp>
      <p:sp>
        <p:nvSpPr>
          <p:cNvPr id="8" name="TextBox 8"/>
          <p:cNvSpPr txBox="1"/>
          <p:nvPr/>
        </p:nvSpPr>
        <p:spPr>
          <a:xfrm>
            <a:off x="668093" y="1783470"/>
            <a:ext cx="6071821" cy="580368"/>
          </a:xfrm>
          <a:prstGeom prst="rect">
            <a:avLst/>
          </a:prstGeom>
        </p:spPr>
        <p:txBody>
          <a:bodyPr lIns="0" tIns="0" rIns="0" bIns="0" rtlCol="0" anchor="t">
            <a:spAutoFit/>
          </a:bodyPr>
          <a:lstStyle/>
          <a:p>
            <a:pPr>
              <a:lnSpc>
                <a:spcPts val="4759"/>
              </a:lnSpc>
            </a:pPr>
            <a:r>
              <a:rPr lang="en-US" sz="3399">
                <a:solidFill>
                  <a:srgbClr val="000000"/>
                </a:solidFill>
                <a:latin typeface="Canva Sans Bold"/>
              </a:rPr>
              <a:t>Download the dataset here: </a:t>
            </a:r>
          </a:p>
        </p:txBody>
      </p:sp>
      <p:sp>
        <p:nvSpPr>
          <p:cNvPr id="9" name="TextBox 9"/>
          <p:cNvSpPr txBox="1"/>
          <p:nvPr/>
        </p:nvSpPr>
        <p:spPr>
          <a:xfrm>
            <a:off x="8186462" y="1783470"/>
            <a:ext cx="8898998" cy="580368"/>
          </a:xfrm>
          <a:prstGeom prst="rect">
            <a:avLst/>
          </a:prstGeom>
        </p:spPr>
        <p:txBody>
          <a:bodyPr lIns="0" tIns="0" rIns="0" bIns="0" rtlCol="0" anchor="t">
            <a:spAutoFit/>
          </a:bodyPr>
          <a:lstStyle/>
          <a:p>
            <a:pPr>
              <a:lnSpc>
                <a:spcPts val="4759"/>
              </a:lnSpc>
            </a:pPr>
            <a:r>
              <a:rPr lang="en-US" sz="3399">
                <a:solidFill>
                  <a:srgbClr val="000000"/>
                </a:solidFill>
                <a:latin typeface="Canva Sans Bold"/>
              </a:rPr>
              <a:t>Download the Python Notebook file here: </a:t>
            </a:r>
          </a:p>
        </p:txBody>
      </p:sp>
      <p:sp>
        <p:nvSpPr>
          <p:cNvPr id="10" name="TextBox 10"/>
          <p:cNvSpPr txBox="1"/>
          <p:nvPr/>
        </p:nvSpPr>
        <p:spPr>
          <a:xfrm>
            <a:off x="833205" y="8375687"/>
            <a:ext cx="8898998" cy="396173"/>
          </a:xfrm>
          <a:prstGeom prst="rect">
            <a:avLst/>
          </a:prstGeom>
        </p:spPr>
        <p:txBody>
          <a:bodyPr lIns="0" tIns="0" rIns="0" bIns="0" rtlCol="0" anchor="t">
            <a:spAutoFit/>
          </a:bodyPr>
          <a:lstStyle/>
          <a:p>
            <a:pPr>
              <a:lnSpc>
                <a:spcPts val="3360"/>
              </a:lnSpc>
            </a:pPr>
            <a:r>
              <a:rPr lang="en-US" sz="2400">
                <a:solidFill>
                  <a:srgbClr val="004AAD"/>
                </a:solidFill>
                <a:latin typeface="Canva Sans"/>
              </a:rPr>
              <a:t>If unable to download, we will provide you the needed data. </a:t>
            </a:r>
          </a:p>
        </p:txBody>
      </p:sp>
      <p:sp>
        <p:nvSpPr>
          <p:cNvPr id="11" name="Freeform 11"/>
          <p:cNvSpPr/>
          <p:nvPr/>
        </p:nvSpPr>
        <p:spPr>
          <a:xfrm>
            <a:off x="15506514" y="6823384"/>
            <a:ext cx="2107937" cy="1923492"/>
          </a:xfrm>
          <a:custGeom>
            <a:avLst/>
            <a:gdLst/>
            <a:ahLst/>
            <a:cxnLst/>
            <a:rect l="l" t="t" r="r" b="b"/>
            <a:pathLst>
              <a:path w="2107937" h="1923492">
                <a:moveTo>
                  <a:pt x="0" y="0"/>
                </a:moveTo>
                <a:lnTo>
                  <a:pt x="2107937" y="0"/>
                </a:lnTo>
                <a:lnTo>
                  <a:pt x="2107937" y="1923492"/>
                </a:lnTo>
                <a:lnTo>
                  <a:pt x="0" y="192349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10360094" y="887506"/>
            <a:ext cx="5460851" cy="3504289"/>
          </a:xfrm>
          <a:custGeom>
            <a:avLst/>
            <a:gdLst/>
            <a:ahLst/>
            <a:cxnLst/>
            <a:rect l="l" t="t" r="r" b="b"/>
            <a:pathLst>
              <a:path w="5460851" h="3504289">
                <a:moveTo>
                  <a:pt x="0" y="0"/>
                </a:moveTo>
                <a:lnTo>
                  <a:pt x="5460851" y="0"/>
                </a:lnTo>
                <a:lnTo>
                  <a:pt x="5460851" y="3504289"/>
                </a:lnTo>
                <a:lnTo>
                  <a:pt x="0" y="3504289"/>
                </a:lnTo>
                <a:lnTo>
                  <a:pt x="0" y="0"/>
                </a:lnTo>
                <a:close/>
              </a:path>
            </a:pathLst>
          </a:custGeom>
          <a:blipFill>
            <a:blip r:embed="rId2"/>
            <a:stretch>
              <a:fillRect/>
            </a:stretch>
          </a:blipFill>
        </p:spPr>
      </p:sp>
      <p:sp>
        <p:nvSpPr>
          <p:cNvPr id="4" name="Freeform 4"/>
          <p:cNvSpPr/>
          <p:nvPr/>
        </p:nvSpPr>
        <p:spPr>
          <a:xfrm>
            <a:off x="10186550" y="4769876"/>
            <a:ext cx="3091681" cy="2906180"/>
          </a:xfrm>
          <a:custGeom>
            <a:avLst/>
            <a:gdLst/>
            <a:ahLst/>
            <a:cxnLst/>
            <a:rect l="l" t="t" r="r" b="b"/>
            <a:pathLst>
              <a:path w="3091681" h="2906180">
                <a:moveTo>
                  <a:pt x="0" y="0"/>
                </a:moveTo>
                <a:lnTo>
                  <a:pt x="3091681" y="0"/>
                </a:lnTo>
                <a:lnTo>
                  <a:pt x="3091681" y="2906180"/>
                </a:lnTo>
                <a:lnTo>
                  <a:pt x="0" y="29061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3278231" y="4391795"/>
            <a:ext cx="3221324" cy="3329533"/>
          </a:xfrm>
          <a:custGeom>
            <a:avLst/>
            <a:gdLst/>
            <a:ahLst/>
            <a:cxnLst/>
            <a:rect l="l" t="t" r="r" b="b"/>
            <a:pathLst>
              <a:path w="3221324" h="3329533">
                <a:moveTo>
                  <a:pt x="0" y="0"/>
                </a:moveTo>
                <a:lnTo>
                  <a:pt x="3221324" y="0"/>
                </a:lnTo>
                <a:lnTo>
                  <a:pt x="3221324" y="3329533"/>
                </a:lnTo>
                <a:lnTo>
                  <a:pt x="0" y="332953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7" name="TextBox 7"/>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8" name="TextBox 8"/>
          <p:cNvSpPr txBox="1"/>
          <p:nvPr/>
        </p:nvSpPr>
        <p:spPr>
          <a:xfrm>
            <a:off x="511514" y="885825"/>
            <a:ext cx="6473599" cy="1309338"/>
          </a:xfrm>
          <a:prstGeom prst="rect">
            <a:avLst/>
          </a:prstGeom>
        </p:spPr>
        <p:txBody>
          <a:bodyPr lIns="0" tIns="0" rIns="0" bIns="0" rtlCol="0" anchor="t">
            <a:spAutoFit/>
          </a:bodyPr>
          <a:lstStyle/>
          <a:p>
            <a:pPr>
              <a:lnSpc>
                <a:spcPts val="10780"/>
              </a:lnSpc>
            </a:pPr>
            <a:r>
              <a:rPr lang="en-US" sz="7700">
                <a:solidFill>
                  <a:srgbClr val="000000"/>
                </a:solidFill>
                <a:latin typeface="Canva Sans Bold"/>
              </a:rPr>
              <a:t>The Data</a:t>
            </a:r>
          </a:p>
        </p:txBody>
      </p:sp>
      <p:sp>
        <p:nvSpPr>
          <p:cNvPr id="9" name="TextBox 9"/>
          <p:cNvSpPr txBox="1"/>
          <p:nvPr/>
        </p:nvSpPr>
        <p:spPr>
          <a:xfrm>
            <a:off x="677819" y="2743515"/>
            <a:ext cx="8751275" cy="3239410"/>
          </a:xfrm>
          <a:prstGeom prst="rect">
            <a:avLst/>
          </a:prstGeom>
        </p:spPr>
        <p:txBody>
          <a:bodyPr lIns="0" tIns="0" rIns="0" bIns="0" rtlCol="0" anchor="t">
            <a:spAutoFit/>
          </a:bodyPr>
          <a:lstStyle/>
          <a:p>
            <a:pPr>
              <a:lnSpc>
                <a:spcPts val="4278"/>
              </a:lnSpc>
              <a:spcBef>
                <a:spcPct val="0"/>
              </a:spcBef>
            </a:pPr>
            <a:r>
              <a:rPr lang="en-US" sz="3056">
                <a:solidFill>
                  <a:srgbClr val="000000"/>
                </a:solidFill>
                <a:latin typeface="Canva Sans"/>
              </a:rPr>
              <a:t>Data provides the foundation on which NLP models learn language patterns, semantics, and context. Without sufficient and diverse data, NLP models would struggle to generalize and perform effectively on various language tasks.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grpSp>
        <p:nvGrpSpPr>
          <p:cNvPr id="3" name="Group 3"/>
          <p:cNvGrpSpPr/>
          <p:nvPr/>
        </p:nvGrpSpPr>
        <p:grpSpPr>
          <a:xfrm>
            <a:off x="4267201" y="1797201"/>
            <a:ext cx="10029901" cy="6620798"/>
            <a:chOff x="-391848" y="-4232"/>
            <a:chExt cx="13373200" cy="8827730"/>
          </a:xfrm>
        </p:grpSpPr>
        <p:grpSp>
          <p:nvGrpSpPr>
            <p:cNvPr id="4" name="Group 4"/>
            <p:cNvGrpSpPr/>
            <p:nvPr/>
          </p:nvGrpSpPr>
          <p:grpSpPr>
            <a:xfrm>
              <a:off x="3186835" y="1968714"/>
              <a:ext cx="4409713" cy="440971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3500"/>
                  </a:lnSpc>
                </a:pPr>
                <a:r>
                  <a:rPr lang="en-US" sz="2500">
                    <a:solidFill>
                      <a:srgbClr val="FFFFFF"/>
                    </a:solidFill>
                    <a:latin typeface="Canva Sans Bold"/>
                  </a:rPr>
                  <a:t>Data</a:t>
                </a:r>
              </a:p>
              <a:p>
                <a:pPr algn="ctr">
                  <a:lnSpc>
                    <a:spcPts val="3500"/>
                  </a:lnSpc>
                </a:pPr>
                <a:r>
                  <a:rPr lang="en-US" sz="2500">
                    <a:solidFill>
                      <a:srgbClr val="FFFFFF"/>
                    </a:solidFill>
                    <a:latin typeface="Canva Sans Bold"/>
                  </a:rPr>
                  <a:t>Collection</a:t>
                </a:r>
              </a:p>
              <a:p>
                <a:pPr algn="ctr">
                  <a:lnSpc>
                    <a:spcPts val="3500"/>
                  </a:lnSpc>
                </a:pPr>
                <a:r>
                  <a:rPr lang="en-US" sz="2500">
                    <a:solidFill>
                      <a:srgbClr val="FFFFFF"/>
                    </a:solidFill>
                    <a:latin typeface="Canva Sans Bold"/>
                  </a:rPr>
                  <a:t>Methods</a:t>
                </a:r>
              </a:p>
            </p:txBody>
          </p:sp>
        </p:grpSp>
        <p:sp>
          <p:nvSpPr>
            <p:cNvPr id="7" name="Freeform 7"/>
            <p:cNvSpPr/>
            <p:nvPr/>
          </p:nvSpPr>
          <p:spPr>
            <a:xfrm>
              <a:off x="3052199" y="579547"/>
              <a:ext cx="4678985" cy="1783863"/>
            </a:xfrm>
            <a:custGeom>
              <a:avLst/>
              <a:gdLst/>
              <a:ahLst/>
              <a:cxnLst/>
              <a:rect l="l" t="t" r="r" b="b"/>
              <a:pathLst>
                <a:path w="4678985" h="1783863">
                  <a:moveTo>
                    <a:pt x="0" y="0"/>
                  </a:moveTo>
                  <a:lnTo>
                    <a:pt x="4678985" y="0"/>
                  </a:lnTo>
                  <a:lnTo>
                    <a:pt x="4678985" y="1783863"/>
                  </a:lnTo>
                  <a:lnTo>
                    <a:pt x="0" y="178386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4807226" y="718122"/>
              <a:ext cx="1168931" cy="1168931"/>
            </a:xfrm>
            <a:custGeom>
              <a:avLst/>
              <a:gdLst/>
              <a:ahLst/>
              <a:cxnLst/>
              <a:rect l="l" t="t" r="r" b="b"/>
              <a:pathLst>
                <a:path w="1168931" h="1168931">
                  <a:moveTo>
                    <a:pt x="0" y="0"/>
                  </a:moveTo>
                  <a:lnTo>
                    <a:pt x="1168931" y="0"/>
                  </a:lnTo>
                  <a:lnTo>
                    <a:pt x="1168931" y="1168930"/>
                  </a:lnTo>
                  <a:lnTo>
                    <a:pt x="0" y="116893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rot="-5400000">
              <a:off x="-44589" y="3558321"/>
              <a:ext cx="4678985" cy="1783863"/>
            </a:xfrm>
            <a:custGeom>
              <a:avLst/>
              <a:gdLst/>
              <a:ahLst/>
              <a:cxnLst/>
              <a:rect l="l" t="t" r="r" b="b"/>
              <a:pathLst>
                <a:path w="4678985" h="1783863">
                  <a:moveTo>
                    <a:pt x="0" y="0"/>
                  </a:moveTo>
                  <a:lnTo>
                    <a:pt x="4678985" y="0"/>
                  </a:lnTo>
                  <a:lnTo>
                    <a:pt x="4678985" y="1783863"/>
                  </a:lnTo>
                  <a:lnTo>
                    <a:pt x="0" y="178386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Freeform 10"/>
            <p:cNvSpPr/>
            <p:nvPr/>
          </p:nvSpPr>
          <p:spPr>
            <a:xfrm rot="-10800000">
              <a:off x="3052199" y="6460088"/>
              <a:ext cx="4678985" cy="1783863"/>
            </a:xfrm>
            <a:custGeom>
              <a:avLst/>
              <a:gdLst/>
              <a:ahLst/>
              <a:cxnLst/>
              <a:rect l="l" t="t" r="r" b="b"/>
              <a:pathLst>
                <a:path w="4678985" h="1783863">
                  <a:moveTo>
                    <a:pt x="0" y="0"/>
                  </a:moveTo>
                  <a:lnTo>
                    <a:pt x="4678985" y="0"/>
                  </a:lnTo>
                  <a:lnTo>
                    <a:pt x="4678985" y="1783863"/>
                  </a:lnTo>
                  <a:lnTo>
                    <a:pt x="0" y="178386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rot="5400000">
              <a:off x="6148987" y="3558321"/>
              <a:ext cx="4678985" cy="1783863"/>
            </a:xfrm>
            <a:custGeom>
              <a:avLst/>
              <a:gdLst/>
              <a:ahLst/>
              <a:cxnLst/>
              <a:rect l="l" t="t" r="r" b="b"/>
              <a:pathLst>
                <a:path w="4678985" h="1783863">
                  <a:moveTo>
                    <a:pt x="0" y="0"/>
                  </a:moveTo>
                  <a:lnTo>
                    <a:pt x="4678985" y="0"/>
                  </a:lnTo>
                  <a:lnTo>
                    <a:pt x="4678985" y="1783863"/>
                  </a:lnTo>
                  <a:lnTo>
                    <a:pt x="0" y="178386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1620911" y="3742103"/>
              <a:ext cx="987868" cy="1416299"/>
            </a:xfrm>
            <a:custGeom>
              <a:avLst/>
              <a:gdLst/>
              <a:ahLst/>
              <a:cxnLst/>
              <a:rect l="l" t="t" r="r" b="b"/>
              <a:pathLst>
                <a:path w="987868" h="1416299">
                  <a:moveTo>
                    <a:pt x="0" y="0"/>
                  </a:moveTo>
                  <a:lnTo>
                    <a:pt x="987868" y="0"/>
                  </a:lnTo>
                  <a:lnTo>
                    <a:pt x="987868" y="1416299"/>
                  </a:lnTo>
                  <a:lnTo>
                    <a:pt x="0" y="141629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nvGrpSpPr>
            <p:cNvPr id="13" name="Group 13"/>
            <p:cNvGrpSpPr/>
            <p:nvPr/>
          </p:nvGrpSpPr>
          <p:grpSpPr>
            <a:xfrm>
              <a:off x="8007050" y="3763572"/>
              <a:ext cx="1373361" cy="1373361"/>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5" name="TextBox 15"/>
              <p:cNvSpPr txBox="1"/>
              <p:nvPr/>
            </p:nvSpPr>
            <p:spPr>
              <a:xfrm>
                <a:off x="76200" y="19050"/>
                <a:ext cx="660400" cy="717550"/>
              </a:xfrm>
              <a:prstGeom prst="rect">
                <a:avLst/>
              </a:prstGeom>
            </p:spPr>
            <p:txBody>
              <a:bodyPr lIns="35670" tIns="35670" rIns="35670" bIns="35670" rtlCol="0" anchor="ctr"/>
              <a:lstStyle/>
              <a:p>
                <a:pPr algn="ctr">
                  <a:lnSpc>
                    <a:spcPts val="3500"/>
                  </a:lnSpc>
                </a:pPr>
                <a:endParaRPr/>
              </a:p>
            </p:txBody>
          </p:sp>
        </p:grpSp>
        <p:sp>
          <p:nvSpPr>
            <p:cNvPr id="16" name="Freeform 16"/>
            <p:cNvSpPr/>
            <p:nvPr/>
          </p:nvSpPr>
          <p:spPr>
            <a:xfrm>
              <a:off x="8321163" y="4174087"/>
              <a:ext cx="745135" cy="552332"/>
            </a:xfrm>
            <a:custGeom>
              <a:avLst/>
              <a:gdLst/>
              <a:ahLst/>
              <a:cxnLst/>
              <a:rect l="l" t="t" r="r" b="b"/>
              <a:pathLst>
                <a:path w="745135" h="552332">
                  <a:moveTo>
                    <a:pt x="0" y="0"/>
                  </a:moveTo>
                  <a:lnTo>
                    <a:pt x="745135" y="0"/>
                  </a:lnTo>
                  <a:lnTo>
                    <a:pt x="745135" y="552331"/>
                  </a:lnTo>
                  <a:lnTo>
                    <a:pt x="0" y="552331"/>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grpSp>
          <p:nvGrpSpPr>
            <p:cNvPr id="17" name="Group 17"/>
            <p:cNvGrpSpPr/>
            <p:nvPr/>
          </p:nvGrpSpPr>
          <p:grpSpPr>
            <a:xfrm>
              <a:off x="4705011" y="6952251"/>
              <a:ext cx="1373361" cy="1373361"/>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9" name="TextBox 19"/>
              <p:cNvSpPr txBox="1"/>
              <p:nvPr/>
            </p:nvSpPr>
            <p:spPr>
              <a:xfrm>
                <a:off x="76200" y="19050"/>
                <a:ext cx="660400" cy="717550"/>
              </a:xfrm>
              <a:prstGeom prst="rect">
                <a:avLst/>
              </a:prstGeom>
            </p:spPr>
            <p:txBody>
              <a:bodyPr lIns="35670" tIns="35670" rIns="35670" bIns="35670" rtlCol="0" anchor="ctr"/>
              <a:lstStyle/>
              <a:p>
                <a:pPr algn="ctr">
                  <a:lnSpc>
                    <a:spcPts val="3500"/>
                  </a:lnSpc>
                </a:pPr>
                <a:endParaRPr/>
              </a:p>
            </p:txBody>
          </p:sp>
        </p:grpSp>
        <p:sp>
          <p:nvSpPr>
            <p:cNvPr id="20" name="Freeform 20"/>
            <p:cNvSpPr/>
            <p:nvPr/>
          </p:nvSpPr>
          <p:spPr>
            <a:xfrm>
              <a:off x="5095751" y="7352019"/>
              <a:ext cx="591880" cy="590401"/>
            </a:xfrm>
            <a:custGeom>
              <a:avLst/>
              <a:gdLst/>
              <a:ahLst/>
              <a:cxnLst/>
              <a:rect l="l" t="t" r="r" b="b"/>
              <a:pathLst>
                <a:path w="591880" h="590401">
                  <a:moveTo>
                    <a:pt x="0" y="0"/>
                  </a:moveTo>
                  <a:lnTo>
                    <a:pt x="591881" y="0"/>
                  </a:lnTo>
                  <a:lnTo>
                    <a:pt x="591881" y="590401"/>
                  </a:lnTo>
                  <a:lnTo>
                    <a:pt x="0" y="590401"/>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21" name="TextBox 21"/>
            <p:cNvSpPr txBox="1"/>
            <p:nvPr/>
          </p:nvSpPr>
          <p:spPr>
            <a:xfrm>
              <a:off x="3448153" y="-4232"/>
              <a:ext cx="3916598" cy="598455"/>
            </a:xfrm>
            <a:prstGeom prst="rect">
              <a:avLst/>
            </a:prstGeom>
          </p:spPr>
          <p:txBody>
            <a:bodyPr wrap="square" lIns="0" tIns="0" rIns="0" bIns="0" rtlCol="0" anchor="t">
              <a:spAutoFit/>
            </a:bodyPr>
            <a:lstStyle/>
            <a:p>
              <a:pPr algn="ctr">
                <a:lnSpc>
                  <a:spcPts val="3459"/>
                </a:lnSpc>
              </a:pPr>
              <a:r>
                <a:rPr lang="en-US" sz="2471" dirty="0">
                  <a:solidFill>
                    <a:srgbClr val="000000"/>
                  </a:solidFill>
                  <a:latin typeface="Canva Sans"/>
                </a:rPr>
                <a:t>Web Scraping</a:t>
              </a:r>
            </a:p>
          </p:txBody>
        </p:sp>
        <p:sp>
          <p:nvSpPr>
            <p:cNvPr id="22" name="TextBox 22"/>
            <p:cNvSpPr txBox="1"/>
            <p:nvPr/>
          </p:nvSpPr>
          <p:spPr>
            <a:xfrm>
              <a:off x="-391848" y="4135470"/>
              <a:ext cx="1794821" cy="598455"/>
            </a:xfrm>
            <a:prstGeom prst="rect">
              <a:avLst/>
            </a:prstGeom>
          </p:spPr>
          <p:txBody>
            <a:bodyPr wrap="square" lIns="0" tIns="0" rIns="0" bIns="0" rtlCol="0" anchor="t">
              <a:spAutoFit/>
            </a:bodyPr>
            <a:lstStyle/>
            <a:p>
              <a:pPr algn="ctr">
                <a:lnSpc>
                  <a:spcPts val="3459"/>
                </a:lnSpc>
              </a:pPr>
              <a:r>
                <a:rPr lang="en-US" sz="2471" dirty="0">
                  <a:solidFill>
                    <a:srgbClr val="000000"/>
                  </a:solidFill>
                  <a:latin typeface="Canva Sans"/>
                </a:rPr>
                <a:t>Survey</a:t>
              </a:r>
            </a:p>
          </p:txBody>
        </p:sp>
        <p:sp>
          <p:nvSpPr>
            <p:cNvPr id="23" name="TextBox 23"/>
            <p:cNvSpPr txBox="1"/>
            <p:nvPr/>
          </p:nvSpPr>
          <p:spPr>
            <a:xfrm>
              <a:off x="4962835" y="8287512"/>
              <a:ext cx="887234" cy="535986"/>
            </a:xfrm>
            <a:prstGeom prst="rect">
              <a:avLst/>
            </a:prstGeom>
          </p:spPr>
          <p:txBody>
            <a:bodyPr lIns="0" tIns="0" rIns="0" bIns="0" rtlCol="0" anchor="t">
              <a:spAutoFit/>
            </a:bodyPr>
            <a:lstStyle/>
            <a:p>
              <a:pPr algn="ctr">
                <a:lnSpc>
                  <a:spcPts val="3459"/>
                </a:lnSpc>
              </a:pPr>
              <a:r>
                <a:rPr lang="en-US" sz="2471">
                  <a:solidFill>
                    <a:srgbClr val="000000"/>
                  </a:solidFill>
                  <a:latin typeface="Canva Sans"/>
                </a:rPr>
                <a:t>APIs</a:t>
              </a:r>
            </a:p>
          </p:txBody>
        </p:sp>
        <p:sp>
          <p:nvSpPr>
            <p:cNvPr id="24" name="TextBox 24"/>
            <p:cNvSpPr txBox="1"/>
            <p:nvPr/>
          </p:nvSpPr>
          <p:spPr>
            <a:xfrm>
              <a:off x="9475683" y="4135470"/>
              <a:ext cx="3505669" cy="539641"/>
            </a:xfrm>
            <a:prstGeom prst="rect">
              <a:avLst/>
            </a:prstGeom>
          </p:spPr>
          <p:txBody>
            <a:bodyPr lIns="0" tIns="0" rIns="0" bIns="0" rtlCol="0" anchor="t">
              <a:spAutoFit/>
            </a:bodyPr>
            <a:lstStyle/>
            <a:p>
              <a:pPr>
                <a:lnSpc>
                  <a:spcPts val="3459"/>
                </a:lnSpc>
              </a:pPr>
              <a:r>
                <a:rPr lang="en-US" sz="2471" dirty="0">
                  <a:solidFill>
                    <a:srgbClr val="000000"/>
                  </a:solidFill>
                  <a:latin typeface="Canva Sans"/>
                </a:rPr>
                <a:t>Sensors and </a:t>
              </a:r>
              <a:r>
                <a:rPr lang="en-US" sz="2471" dirty="0" err="1">
                  <a:solidFill>
                    <a:srgbClr val="000000"/>
                  </a:solidFill>
                  <a:latin typeface="Canva Sans"/>
                </a:rPr>
                <a:t>IoTs</a:t>
              </a:r>
              <a:endParaRPr lang="en-US" sz="2471" dirty="0">
                <a:solidFill>
                  <a:srgbClr val="000000"/>
                </a:solidFill>
                <a:latin typeface="Canva Sans"/>
              </a:endParaRPr>
            </a:p>
          </p:txBody>
        </p:sp>
      </p:grpSp>
      <p:sp>
        <p:nvSpPr>
          <p:cNvPr id="25" name="TextBox 2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26" name="TextBox 26"/>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27" name="TextBox 27"/>
          <p:cNvSpPr txBox="1"/>
          <p:nvPr/>
        </p:nvSpPr>
        <p:spPr>
          <a:xfrm>
            <a:off x="802124" y="318701"/>
            <a:ext cx="17253939" cy="927012"/>
          </a:xfrm>
          <a:prstGeom prst="rect">
            <a:avLst/>
          </a:prstGeom>
        </p:spPr>
        <p:txBody>
          <a:bodyPr lIns="0" tIns="0" rIns="0" bIns="0" rtlCol="0" anchor="t">
            <a:spAutoFit/>
          </a:bodyPr>
          <a:lstStyle/>
          <a:p>
            <a:pPr>
              <a:lnSpc>
                <a:spcPts val="7699"/>
              </a:lnSpc>
            </a:pPr>
            <a:r>
              <a:rPr lang="en-US" sz="5499" dirty="0">
                <a:solidFill>
                  <a:srgbClr val="000000"/>
                </a:solidFill>
                <a:latin typeface="Canva Sans Bold"/>
              </a:rPr>
              <a:t>Common Data Collection Methods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4" name="TextBox 4"/>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5" name="TextBox 5"/>
          <p:cNvSpPr txBox="1"/>
          <p:nvPr/>
        </p:nvSpPr>
        <p:spPr>
          <a:xfrm>
            <a:off x="5008684" y="1697528"/>
            <a:ext cx="7795476" cy="927100"/>
          </a:xfrm>
          <a:prstGeom prst="rect">
            <a:avLst/>
          </a:prstGeom>
        </p:spPr>
        <p:txBody>
          <a:bodyPr lIns="0" tIns="0" rIns="0" bIns="0" rtlCol="0" anchor="t">
            <a:spAutoFit/>
          </a:bodyPr>
          <a:lstStyle/>
          <a:p>
            <a:pPr>
              <a:lnSpc>
                <a:spcPts val="7699"/>
              </a:lnSpc>
            </a:pPr>
            <a:r>
              <a:rPr lang="en-US" sz="5499">
                <a:solidFill>
                  <a:srgbClr val="000000"/>
                </a:solidFill>
                <a:latin typeface="Canva Sans Bold"/>
              </a:rPr>
              <a:t>Example Data Sources</a:t>
            </a:r>
          </a:p>
        </p:txBody>
      </p:sp>
      <p:sp>
        <p:nvSpPr>
          <p:cNvPr id="6" name="TextBox 6"/>
          <p:cNvSpPr txBox="1"/>
          <p:nvPr/>
        </p:nvSpPr>
        <p:spPr>
          <a:xfrm>
            <a:off x="1427590" y="3339880"/>
            <a:ext cx="14847763" cy="29806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Canva Sans"/>
              </a:rPr>
              <a:t>Kaggle Datasets (</a:t>
            </a:r>
            <a:r>
              <a:rPr lang="en-US" sz="3399" u="sng">
                <a:solidFill>
                  <a:srgbClr val="004AAD"/>
                </a:solidFill>
                <a:latin typeface="Canva Sans Italics"/>
                <a:hlinkClick r:id="rId2" tooltip="http://www.kaggle.com/datasets"/>
              </a:rPr>
              <a:t>www.kaggle.com/datasets</a:t>
            </a:r>
            <a:r>
              <a:rPr lang="en-US" sz="3399">
                <a:solidFill>
                  <a:srgbClr val="000000"/>
                </a:solidFill>
                <a:latin typeface="Canva Sans"/>
              </a:rPr>
              <a:t>)</a:t>
            </a:r>
          </a:p>
          <a:p>
            <a:pPr marL="734059" lvl="1" indent="-367030">
              <a:lnSpc>
                <a:spcPts val="4759"/>
              </a:lnSpc>
              <a:buFont typeface="Arial"/>
              <a:buChar char="•"/>
            </a:pPr>
            <a:r>
              <a:rPr lang="en-US" sz="3399">
                <a:solidFill>
                  <a:srgbClr val="000000"/>
                </a:solidFill>
                <a:latin typeface="Canva Sans"/>
              </a:rPr>
              <a:t>UCI Machine Learning Repository (</a:t>
            </a:r>
            <a:r>
              <a:rPr lang="en-US" sz="3399" u="sng">
                <a:solidFill>
                  <a:srgbClr val="004AAD"/>
                </a:solidFill>
                <a:latin typeface="Canva Sans Italics"/>
              </a:rPr>
              <a:t>archive.ics.uci.edu/ml/index.php</a:t>
            </a:r>
            <a:r>
              <a:rPr lang="en-US" sz="3399">
                <a:solidFill>
                  <a:srgbClr val="000000"/>
                </a:solidFill>
                <a:latin typeface="Canva Sans"/>
              </a:rPr>
              <a:t>)</a:t>
            </a:r>
          </a:p>
          <a:p>
            <a:pPr marL="734059" lvl="1" indent="-367030">
              <a:lnSpc>
                <a:spcPts val="4759"/>
              </a:lnSpc>
              <a:buFont typeface="Arial"/>
              <a:buChar char="•"/>
            </a:pPr>
            <a:r>
              <a:rPr lang="en-US" sz="3399">
                <a:solidFill>
                  <a:srgbClr val="000000"/>
                </a:solidFill>
                <a:latin typeface="Canva Sans"/>
              </a:rPr>
              <a:t>Common Crawl (</a:t>
            </a:r>
            <a:r>
              <a:rPr lang="en-US" sz="3399" u="sng">
                <a:solidFill>
                  <a:srgbClr val="004AAD"/>
                </a:solidFill>
                <a:latin typeface="Canva Sans Italics"/>
              </a:rPr>
              <a:t>commoncrawl.org</a:t>
            </a:r>
            <a:r>
              <a:rPr lang="en-US" sz="3399">
                <a:solidFill>
                  <a:srgbClr val="000000"/>
                </a:solidFill>
                <a:latin typeface="Canva Sans"/>
              </a:rPr>
              <a:t>)</a:t>
            </a:r>
          </a:p>
          <a:p>
            <a:pPr marL="734059" lvl="1" indent="-367030">
              <a:lnSpc>
                <a:spcPts val="4759"/>
              </a:lnSpc>
              <a:buFont typeface="Arial"/>
              <a:buChar char="•"/>
            </a:pPr>
            <a:r>
              <a:rPr lang="en-US" sz="3399">
                <a:solidFill>
                  <a:srgbClr val="000000"/>
                </a:solidFill>
                <a:latin typeface="Canva Sans"/>
              </a:rPr>
              <a:t>Google Dataset Search (</a:t>
            </a:r>
            <a:r>
              <a:rPr lang="en-US" sz="3399" u="sng">
                <a:solidFill>
                  <a:srgbClr val="004AAD"/>
                </a:solidFill>
                <a:latin typeface="Canva Sans Italics"/>
              </a:rPr>
              <a:t>datasetsearch.research.google.com</a:t>
            </a:r>
            <a:r>
              <a:rPr lang="en-US" sz="3399">
                <a:solidFill>
                  <a:srgbClr val="000000"/>
                </a:solidFill>
                <a:latin typeface="Canva Sans"/>
              </a:rPr>
              <a:t>)</a:t>
            </a:r>
          </a:p>
          <a:p>
            <a:pPr marL="734059" lvl="1" indent="-367030">
              <a:lnSpc>
                <a:spcPts val="4759"/>
              </a:lnSpc>
              <a:buFont typeface="Arial"/>
              <a:buChar char="•"/>
            </a:pPr>
            <a:r>
              <a:rPr lang="en-US" sz="3399">
                <a:solidFill>
                  <a:srgbClr val="000000"/>
                </a:solidFill>
                <a:latin typeface="Canva Sans"/>
              </a:rPr>
              <a:t>Stanford NLP Group (</a:t>
            </a:r>
            <a:r>
              <a:rPr lang="en-US" sz="3399" u="sng">
                <a:solidFill>
                  <a:srgbClr val="004AAD"/>
                </a:solidFill>
                <a:latin typeface="Canva Sans Italics"/>
              </a:rPr>
              <a:t>nlp.stanford.edu/links/statnlp.html</a:t>
            </a:r>
            <a:r>
              <a:rPr lang="en-US" sz="3399">
                <a:solidFill>
                  <a:srgbClr val="000000"/>
                </a:solidFill>
                <a:latin typeface="Canva Sans"/>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4" name="TextBox 4"/>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5" name="TextBox 5"/>
          <p:cNvSpPr txBox="1"/>
          <p:nvPr/>
        </p:nvSpPr>
        <p:spPr>
          <a:xfrm>
            <a:off x="511514" y="1309656"/>
            <a:ext cx="11223286" cy="947632"/>
          </a:xfrm>
          <a:prstGeom prst="rect">
            <a:avLst/>
          </a:prstGeom>
        </p:spPr>
        <p:txBody>
          <a:bodyPr wrap="square" lIns="0" tIns="0" rIns="0" bIns="0" rtlCol="0" anchor="t">
            <a:spAutoFit/>
          </a:bodyPr>
          <a:lstStyle/>
          <a:p>
            <a:pPr>
              <a:lnSpc>
                <a:spcPts val="7942"/>
              </a:lnSpc>
            </a:pPr>
            <a:r>
              <a:rPr lang="en-US" sz="5499" dirty="0">
                <a:solidFill>
                  <a:srgbClr val="000000"/>
                </a:solidFill>
                <a:latin typeface="Canva Sans Bold"/>
              </a:rPr>
              <a:t>Text Preprocessing Pipeline </a:t>
            </a:r>
          </a:p>
        </p:txBody>
      </p:sp>
      <p:sp>
        <p:nvSpPr>
          <p:cNvPr id="6" name="TextBox 6"/>
          <p:cNvSpPr txBox="1"/>
          <p:nvPr/>
        </p:nvSpPr>
        <p:spPr>
          <a:xfrm>
            <a:off x="1558284" y="2893805"/>
            <a:ext cx="15172051" cy="3077766"/>
          </a:xfrm>
          <a:prstGeom prst="rect">
            <a:avLst/>
          </a:prstGeom>
        </p:spPr>
        <p:txBody>
          <a:bodyPr lIns="0" tIns="0" rIns="0" bIns="0" rtlCol="0" anchor="t">
            <a:spAutoFit/>
          </a:bodyPr>
          <a:lstStyle/>
          <a:p>
            <a:pPr algn="just">
              <a:lnSpc>
                <a:spcPts val="4770"/>
              </a:lnSpc>
            </a:pPr>
            <a:r>
              <a:rPr lang="en-US" sz="4500" dirty="0">
                <a:solidFill>
                  <a:srgbClr val="000000"/>
                </a:solidFill>
                <a:latin typeface="+mj-lt"/>
              </a:rPr>
              <a:t>A crucial first step in NLP where we clean and transform raw text data to make it easier for computers to understand. </a:t>
            </a:r>
          </a:p>
          <a:p>
            <a:pPr algn="just">
              <a:lnSpc>
                <a:spcPts val="4770"/>
              </a:lnSpc>
            </a:pPr>
            <a:endParaRPr lang="en-US" sz="4500" dirty="0">
              <a:solidFill>
                <a:srgbClr val="000000"/>
              </a:solidFill>
              <a:latin typeface="+mj-lt"/>
            </a:endParaRPr>
          </a:p>
          <a:p>
            <a:pPr algn="just">
              <a:lnSpc>
                <a:spcPts val="4770"/>
              </a:lnSpc>
            </a:pPr>
            <a:r>
              <a:rPr lang="en-US" sz="4500" dirty="0">
                <a:solidFill>
                  <a:srgbClr val="000000"/>
                </a:solidFill>
                <a:latin typeface="+mj-lt"/>
              </a:rPr>
              <a:t>Text preprocessing is like tidying up messy text so that computers can read and understand it more easily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829673" y="3275965"/>
            <a:ext cx="10947425" cy="3280692"/>
          </a:xfrm>
          <a:prstGeom prst="rect">
            <a:avLst/>
          </a:prstGeom>
        </p:spPr>
        <p:txBody>
          <a:bodyPr lIns="0" tIns="0" rIns="0" bIns="0" rtlCol="0" anchor="t">
            <a:spAutoFit/>
          </a:bodyPr>
          <a:lstStyle/>
          <a:p>
            <a:pPr marL="1014732" lvl="1" indent="-507366">
              <a:lnSpc>
                <a:spcPts val="6580"/>
              </a:lnSpc>
              <a:buFont typeface="Arial"/>
              <a:buChar char="•"/>
            </a:pPr>
            <a:r>
              <a:rPr lang="en-US" sz="4700">
                <a:solidFill>
                  <a:srgbClr val="000000"/>
                </a:solidFill>
                <a:latin typeface="Canva Sans"/>
              </a:rPr>
              <a:t>Lowercasing</a:t>
            </a:r>
          </a:p>
          <a:p>
            <a:pPr marL="1014732" lvl="1" indent="-507366">
              <a:lnSpc>
                <a:spcPts val="6580"/>
              </a:lnSpc>
              <a:buFont typeface="Arial"/>
              <a:buChar char="•"/>
            </a:pPr>
            <a:r>
              <a:rPr lang="en-US" sz="4700">
                <a:solidFill>
                  <a:srgbClr val="000000"/>
                </a:solidFill>
                <a:latin typeface="Canva Sans"/>
              </a:rPr>
              <a:t>Special Character Removal</a:t>
            </a:r>
          </a:p>
          <a:p>
            <a:pPr marL="1014732" lvl="1" indent="-507366">
              <a:lnSpc>
                <a:spcPts val="6580"/>
              </a:lnSpc>
              <a:buFont typeface="Arial"/>
              <a:buChar char="•"/>
            </a:pPr>
            <a:r>
              <a:rPr lang="en-US" sz="4700">
                <a:solidFill>
                  <a:srgbClr val="000000"/>
                </a:solidFill>
                <a:latin typeface="Canva Sans"/>
              </a:rPr>
              <a:t>Stopword Removal</a:t>
            </a:r>
          </a:p>
          <a:p>
            <a:pPr marL="1014732" lvl="1" indent="-507366">
              <a:lnSpc>
                <a:spcPts val="6580"/>
              </a:lnSpc>
              <a:buFont typeface="Arial"/>
              <a:buChar char="•"/>
            </a:pPr>
            <a:r>
              <a:rPr lang="en-US" sz="4700">
                <a:solidFill>
                  <a:srgbClr val="000000"/>
                </a:solidFill>
                <a:latin typeface="Canva Sans"/>
              </a:rPr>
              <a:t>Tokenization</a:t>
            </a:r>
          </a:p>
        </p:txBody>
      </p:sp>
      <p:sp>
        <p:nvSpPr>
          <p:cNvPr id="4" name="TextBox 4"/>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5" name="TextBox 5"/>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6" name="TextBox 6"/>
          <p:cNvSpPr txBox="1"/>
          <p:nvPr/>
        </p:nvSpPr>
        <p:spPr>
          <a:xfrm>
            <a:off x="829673" y="1489563"/>
            <a:ext cx="8076749" cy="1002555"/>
          </a:xfrm>
          <a:prstGeom prst="rect">
            <a:avLst/>
          </a:prstGeom>
        </p:spPr>
        <p:txBody>
          <a:bodyPr lIns="0" tIns="0" rIns="0" bIns="0" rtlCol="0" anchor="t">
            <a:spAutoFit/>
          </a:bodyPr>
          <a:lstStyle/>
          <a:p>
            <a:pPr>
              <a:lnSpc>
                <a:spcPts val="8260"/>
              </a:lnSpc>
            </a:pPr>
            <a:r>
              <a:rPr lang="en-US" sz="5900" dirty="0">
                <a:solidFill>
                  <a:srgbClr val="000000"/>
                </a:solidFill>
                <a:latin typeface="Canva Sans Bold"/>
              </a:rPr>
              <a:t>Text Preprocessing</a:t>
            </a:r>
          </a:p>
        </p:txBody>
      </p:sp>
      <p:grpSp>
        <p:nvGrpSpPr>
          <p:cNvPr id="7" name="Group 7"/>
          <p:cNvGrpSpPr/>
          <p:nvPr/>
        </p:nvGrpSpPr>
        <p:grpSpPr>
          <a:xfrm>
            <a:off x="11777098" y="1028700"/>
            <a:ext cx="3729624" cy="3000576"/>
            <a:chOff x="0" y="0"/>
            <a:chExt cx="4972833" cy="4000768"/>
          </a:xfrm>
        </p:grpSpPr>
        <p:sp>
          <p:nvSpPr>
            <p:cNvPr id="8" name="Freeform 8"/>
            <p:cNvSpPr/>
            <p:nvPr/>
          </p:nvSpPr>
          <p:spPr>
            <a:xfrm>
              <a:off x="0" y="0"/>
              <a:ext cx="4972833" cy="4000768"/>
            </a:xfrm>
            <a:custGeom>
              <a:avLst/>
              <a:gdLst/>
              <a:ahLst/>
              <a:cxnLst/>
              <a:rect l="l" t="t" r="r" b="b"/>
              <a:pathLst>
                <a:path w="4972833" h="4000768">
                  <a:moveTo>
                    <a:pt x="0" y="0"/>
                  </a:moveTo>
                  <a:lnTo>
                    <a:pt x="4972833" y="0"/>
                  </a:lnTo>
                  <a:lnTo>
                    <a:pt x="4972833" y="4000768"/>
                  </a:lnTo>
                  <a:lnTo>
                    <a:pt x="0" y="40007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856337" y="909252"/>
              <a:ext cx="3260159" cy="2125114"/>
            </a:xfrm>
            <a:prstGeom prst="rect">
              <a:avLst/>
            </a:prstGeom>
          </p:spPr>
          <p:txBody>
            <a:bodyPr lIns="0" tIns="0" rIns="0" bIns="0" rtlCol="0" anchor="t">
              <a:spAutoFit/>
            </a:bodyPr>
            <a:lstStyle/>
            <a:p>
              <a:pPr algn="ctr">
                <a:lnSpc>
                  <a:spcPts val="4288"/>
                </a:lnSpc>
              </a:pPr>
              <a:r>
                <a:rPr lang="en-US" sz="3063">
                  <a:solidFill>
                    <a:srgbClr val="FFFFFF"/>
                  </a:solidFill>
                  <a:latin typeface="Canva Sans Bold"/>
                </a:rPr>
                <a:t>tHiS is an ExamplE! nLP iS FuN</a:t>
              </a:r>
            </a:p>
          </p:txBody>
        </p:sp>
      </p:grpSp>
      <p:grpSp>
        <p:nvGrpSpPr>
          <p:cNvPr id="10" name="Group 10"/>
          <p:cNvGrpSpPr/>
          <p:nvPr/>
        </p:nvGrpSpPr>
        <p:grpSpPr>
          <a:xfrm>
            <a:off x="13059216" y="4035802"/>
            <a:ext cx="4677422" cy="3763102"/>
            <a:chOff x="0" y="0"/>
            <a:chExt cx="6236562" cy="5017470"/>
          </a:xfrm>
        </p:grpSpPr>
        <p:sp>
          <p:nvSpPr>
            <p:cNvPr id="11" name="Freeform 11"/>
            <p:cNvSpPr/>
            <p:nvPr/>
          </p:nvSpPr>
          <p:spPr>
            <a:xfrm flipH="1">
              <a:off x="0" y="0"/>
              <a:ext cx="6236562" cy="5017470"/>
            </a:xfrm>
            <a:custGeom>
              <a:avLst/>
              <a:gdLst/>
              <a:ahLst/>
              <a:cxnLst/>
              <a:rect l="l" t="t" r="r" b="b"/>
              <a:pathLst>
                <a:path w="6236562" h="5017470">
                  <a:moveTo>
                    <a:pt x="6236562" y="0"/>
                  </a:moveTo>
                  <a:lnTo>
                    <a:pt x="0" y="0"/>
                  </a:lnTo>
                  <a:lnTo>
                    <a:pt x="0" y="5017470"/>
                  </a:lnTo>
                  <a:lnTo>
                    <a:pt x="6236562" y="5017470"/>
                  </a:lnTo>
                  <a:lnTo>
                    <a:pt x="6236562"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TextBox 12"/>
            <p:cNvSpPr txBox="1"/>
            <p:nvPr/>
          </p:nvSpPr>
          <p:spPr>
            <a:xfrm>
              <a:off x="1332890" y="693703"/>
              <a:ext cx="3260159" cy="3572914"/>
            </a:xfrm>
            <a:prstGeom prst="rect">
              <a:avLst/>
            </a:prstGeom>
          </p:spPr>
          <p:txBody>
            <a:bodyPr lIns="0" tIns="0" rIns="0" bIns="0" rtlCol="0" anchor="t">
              <a:spAutoFit/>
            </a:bodyPr>
            <a:lstStyle/>
            <a:p>
              <a:pPr algn="ctr">
                <a:lnSpc>
                  <a:spcPts val="4288"/>
                </a:lnSpc>
              </a:pPr>
              <a:r>
                <a:rPr lang="en-US" sz="3063">
                  <a:solidFill>
                    <a:srgbClr val="000000"/>
                  </a:solidFill>
                  <a:latin typeface="Canva Sans Bold"/>
                </a:rPr>
                <a:t>[</a:t>
              </a:r>
            </a:p>
            <a:p>
              <a:pPr algn="ctr">
                <a:lnSpc>
                  <a:spcPts val="4288"/>
                </a:lnSpc>
              </a:pPr>
              <a:r>
                <a:rPr lang="en-US" sz="3063">
                  <a:solidFill>
                    <a:srgbClr val="000000"/>
                  </a:solidFill>
                  <a:latin typeface="Canva Sans Bold"/>
                </a:rPr>
                <a:t>"example",</a:t>
              </a:r>
            </a:p>
            <a:p>
              <a:pPr algn="ctr">
                <a:lnSpc>
                  <a:spcPts val="4288"/>
                </a:lnSpc>
              </a:pPr>
              <a:r>
                <a:rPr lang="en-US" sz="3063">
                  <a:solidFill>
                    <a:srgbClr val="000000"/>
                  </a:solidFill>
                  <a:latin typeface="Canva Sans Bold"/>
                </a:rPr>
                <a:t>"nlp",</a:t>
              </a:r>
            </a:p>
            <a:p>
              <a:pPr algn="ctr">
                <a:lnSpc>
                  <a:spcPts val="4288"/>
                </a:lnSpc>
              </a:pPr>
              <a:r>
                <a:rPr lang="en-US" sz="3063">
                  <a:solidFill>
                    <a:srgbClr val="000000"/>
                  </a:solidFill>
                  <a:latin typeface="Canva Sans Bold"/>
                </a:rPr>
                <a:t>"fun"</a:t>
              </a:r>
            </a:p>
            <a:p>
              <a:pPr algn="ctr">
                <a:lnSpc>
                  <a:spcPts val="4288"/>
                </a:lnSpc>
              </a:pPr>
              <a:r>
                <a:rPr lang="en-US" sz="3063">
                  <a:solidFill>
                    <a:srgbClr val="000000"/>
                  </a:solidFill>
                  <a:latin typeface="Canva Sans Bold"/>
                </a:rPr>
                <a:t>]</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4" name="TextBox 4"/>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5" name="TextBox 5"/>
          <p:cNvSpPr txBox="1"/>
          <p:nvPr/>
        </p:nvSpPr>
        <p:spPr>
          <a:xfrm>
            <a:off x="647145" y="634282"/>
            <a:ext cx="16994328" cy="838819"/>
          </a:xfrm>
          <a:prstGeom prst="rect">
            <a:avLst/>
          </a:prstGeom>
        </p:spPr>
        <p:txBody>
          <a:bodyPr lIns="0" tIns="0" rIns="0" bIns="0" rtlCol="0" anchor="t">
            <a:spAutoFit/>
          </a:bodyPr>
          <a:lstStyle/>
          <a:p>
            <a:pPr>
              <a:lnSpc>
                <a:spcPts val="7000"/>
              </a:lnSpc>
            </a:pPr>
            <a:r>
              <a:rPr lang="en-US" sz="5000" dirty="0">
                <a:solidFill>
                  <a:srgbClr val="004AAD"/>
                </a:solidFill>
                <a:latin typeface="Canva Sans Bold"/>
              </a:rPr>
              <a:t>Text </a:t>
            </a:r>
            <a:r>
              <a:rPr lang="en-US" sz="5000" dirty="0">
                <a:solidFill>
                  <a:srgbClr val="004AAD"/>
                </a:solidFill>
                <a:latin typeface="Canva Sans Bold"/>
              </a:rPr>
              <a:t>Representation and Feature Extraction </a:t>
            </a:r>
            <a:endParaRPr lang="en-US" sz="5000" dirty="0">
              <a:solidFill>
                <a:srgbClr val="004AAD"/>
              </a:solidFill>
              <a:latin typeface="Canva Sans Bold"/>
            </a:endParaRPr>
          </a:p>
        </p:txBody>
      </p:sp>
      <p:sp>
        <p:nvSpPr>
          <p:cNvPr id="6" name="Rectangle 5"/>
          <p:cNvSpPr/>
          <p:nvPr/>
        </p:nvSpPr>
        <p:spPr>
          <a:xfrm>
            <a:off x="682313" y="1887631"/>
            <a:ext cx="16959159" cy="6324808"/>
          </a:xfrm>
          <a:prstGeom prst="rect">
            <a:avLst/>
          </a:prstGeom>
        </p:spPr>
        <p:txBody>
          <a:bodyPr wrap="square">
            <a:spAutoFit/>
          </a:bodyPr>
          <a:lstStyle/>
          <a:p>
            <a:r>
              <a:rPr lang="en-US" sz="4500" dirty="0" smtClean="0">
                <a:solidFill>
                  <a:srgbClr val="000000"/>
                </a:solidFill>
              </a:rPr>
              <a:t>Text </a:t>
            </a:r>
            <a:r>
              <a:rPr lang="en-US" sz="4500" dirty="0">
                <a:solidFill>
                  <a:srgbClr val="000000"/>
                </a:solidFill>
              </a:rPr>
              <a:t>data is inherently unstructured, making it difficult for computers to directly process. </a:t>
            </a:r>
            <a:r>
              <a:rPr lang="en-US" sz="4500" b="1" u="sng" dirty="0">
                <a:solidFill>
                  <a:srgbClr val="000000"/>
                </a:solidFill>
              </a:rPr>
              <a:t>Text representation</a:t>
            </a:r>
            <a:r>
              <a:rPr lang="en-US" sz="4500" dirty="0">
                <a:solidFill>
                  <a:srgbClr val="000000"/>
                </a:solidFill>
              </a:rPr>
              <a:t> involves transforming text into numerical or structured formats that algorithms can comprehend. This conversion is necessary because most machine learning models require numerical inputs. Common text representation techniques include</a:t>
            </a:r>
            <a:r>
              <a:rPr lang="en-US" sz="4500" dirty="0" smtClean="0">
                <a:solidFill>
                  <a:srgbClr val="000000"/>
                </a:solidFill>
              </a:rPr>
              <a:t>:</a:t>
            </a:r>
          </a:p>
          <a:p>
            <a:pPr marL="914400" indent="-914400">
              <a:buFont typeface="+mj-lt"/>
              <a:buAutoNum type="arabicPeriod"/>
            </a:pPr>
            <a:endParaRPr lang="en-US" sz="4500" dirty="0">
              <a:solidFill>
                <a:srgbClr val="000000"/>
              </a:solidFill>
            </a:endParaRPr>
          </a:p>
          <a:p>
            <a:pPr marL="914400" indent="-914400">
              <a:buFont typeface="+mj-lt"/>
              <a:buAutoNum type="arabicPeriod"/>
            </a:pPr>
            <a:r>
              <a:rPr lang="en-US" sz="4500" dirty="0">
                <a:solidFill>
                  <a:srgbClr val="000000"/>
                </a:solidFill>
              </a:rPr>
              <a:t>Bag of Words (</a:t>
            </a:r>
            <a:r>
              <a:rPr lang="en-US" sz="4500" dirty="0" err="1">
                <a:solidFill>
                  <a:srgbClr val="000000"/>
                </a:solidFill>
              </a:rPr>
              <a:t>BoW</a:t>
            </a:r>
            <a:r>
              <a:rPr lang="en-US" sz="4500" dirty="0">
                <a:solidFill>
                  <a:srgbClr val="000000"/>
                </a:solidFill>
              </a:rPr>
              <a:t>): </a:t>
            </a:r>
            <a:endParaRPr lang="en-US" sz="4500" dirty="0" smtClean="0">
              <a:solidFill>
                <a:srgbClr val="000000"/>
              </a:solidFill>
            </a:endParaRPr>
          </a:p>
          <a:p>
            <a:pPr marL="914400" indent="-914400">
              <a:buFont typeface="+mj-lt"/>
              <a:buAutoNum type="arabicPeriod"/>
            </a:pPr>
            <a:r>
              <a:rPr lang="en-US" sz="4500" dirty="0" smtClean="0">
                <a:solidFill>
                  <a:srgbClr val="000000"/>
                </a:solidFill>
              </a:rPr>
              <a:t>TF-IDF </a:t>
            </a:r>
            <a:r>
              <a:rPr lang="en-US" sz="4500" dirty="0">
                <a:solidFill>
                  <a:srgbClr val="000000"/>
                </a:solidFill>
              </a:rPr>
              <a:t>(Term Frequency-Inverse Document </a:t>
            </a:r>
            <a:r>
              <a:rPr lang="en-US" sz="4500" dirty="0" smtClean="0">
                <a:solidFill>
                  <a:srgbClr val="000000"/>
                </a:solidFill>
              </a:rPr>
              <a:t>Frequency)</a:t>
            </a:r>
          </a:p>
          <a:p>
            <a:pPr marL="914400" indent="-914400">
              <a:buFont typeface="+mj-lt"/>
              <a:buAutoNum type="arabicPeriod"/>
            </a:pPr>
            <a:r>
              <a:rPr lang="en-US" sz="4500" dirty="0" smtClean="0">
                <a:solidFill>
                  <a:srgbClr val="000000"/>
                </a:solidFill>
              </a:rPr>
              <a:t>Word </a:t>
            </a:r>
            <a:r>
              <a:rPr lang="en-US" sz="4500" dirty="0">
                <a:solidFill>
                  <a:srgbClr val="000000"/>
                </a:solidFill>
              </a:rPr>
              <a:t>Embeddings</a:t>
            </a:r>
            <a:r>
              <a:rPr lang="en-US" sz="4500" dirty="0" smtClean="0">
                <a:solidFill>
                  <a:srgbClr val="000000"/>
                </a:solidFill>
              </a:rPr>
              <a:t>:</a:t>
            </a:r>
            <a:endParaRPr lang="en-US" sz="45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5761" y="3215296"/>
            <a:ext cx="10405696" cy="4830402"/>
            <a:chOff x="0" y="0"/>
            <a:chExt cx="2740595" cy="1272205"/>
          </a:xfrm>
        </p:grpSpPr>
        <p:sp>
          <p:nvSpPr>
            <p:cNvPr id="3" name="Freeform 3"/>
            <p:cNvSpPr/>
            <p:nvPr/>
          </p:nvSpPr>
          <p:spPr>
            <a:xfrm>
              <a:off x="0" y="0"/>
              <a:ext cx="2740595" cy="1272205"/>
            </a:xfrm>
            <a:custGeom>
              <a:avLst/>
              <a:gdLst/>
              <a:ahLst/>
              <a:cxnLst/>
              <a:rect l="l" t="t" r="r" b="b"/>
              <a:pathLst>
                <a:path w="2740595" h="1272205">
                  <a:moveTo>
                    <a:pt x="37665" y="0"/>
                  </a:moveTo>
                  <a:lnTo>
                    <a:pt x="2702929" y="0"/>
                  </a:lnTo>
                  <a:cubicBezTo>
                    <a:pt x="2712919" y="0"/>
                    <a:pt x="2722499" y="3968"/>
                    <a:pt x="2729563" y="11032"/>
                  </a:cubicBezTo>
                  <a:cubicBezTo>
                    <a:pt x="2736626" y="18096"/>
                    <a:pt x="2740595" y="27676"/>
                    <a:pt x="2740595" y="37665"/>
                  </a:cubicBezTo>
                  <a:lnTo>
                    <a:pt x="2740595" y="1234539"/>
                  </a:lnTo>
                  <a:cubicBezTo>
                    <a:pt x="2740595" y="1244529"/>
                    <a:pt x="2736626" y="1254109"/>
                    <a:pt x="2729563" y="1261173"/>
                  </a:cubicBezTo>
                  <a:cubicBezTo>
                    <a:pt x="2722499" y="1268236"/>
                    <a:pt x="2712919" y="1272205"/>
                    <a:pt x="2702929" y="1272205"/>
                  </a:cubicBezTo>
                  <a:lnTo>
                    <a:pt x="37665" y="1272205"/>
                  </a:lnTo>
                  <a:cubicBezTo>
                    <a:pt x="27676" y="1272205"/>
                    <a:pt x="18096" y="1268236"/>
                    <a:pt x="11032" y="1261173"/>
                  </a:cubicBezTo>
                  <a:cubicBezTo>
                    <a:pt x="3968" y="1254109"/>
                    <a:pt x="0" y="1244529"/>
                    <a:pt x="0" y="1234539"/>
                  </a:cubicBezTo>
                  <a:lnTo>
                    <a:pt x="0" y="37665"/>
                  </a:lnTo>
                  <a:cubicBezTo>
                    <a:pt x="0" y="27676"/>
                    <a:pt x="3968" y="18096"/>
                    <a:pt x="11032" y="11032"/>
                  </a:cubicBezTo>
                  <a:cubicBezTo>
                    <a:pt x="18096" y="3968"/>
                    <a:pt x="27676" y="0"/>
                    <a:pt x="37665" y="0"/>
                  </a:cubicBezTo>
                  <a:close/>
                </a:path>
              </a:pathLst>
            </a:custGeom>
            <a:solidFill>
              <a:srgbClr val="004AAD"/>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5" name="AutoShape 5"/>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6" name="AutoShape 6"/>
          <p:cNvSpPr/>
          <p:nvPr/>
        </p:nvSpPr>
        <p:spPr>
          <a:xfrm flipV="1">
            <a:off x="1315856" y="2838060"/>
            <a:ext cx="10516004" cy="19050"/>
          </a:xfrm>
          <a:prstGeom prst="line">
            <a:avLst/>
          </a:prstGeom>
          <a:ln w="104775" cap="flat">
            <a:solidFill>
              <a:srgbClr val="004AAD"/>
            </a:solidFill>
            <a:prstDash val="solid"/>
            <a:headEnd type="none" w="sm" len="sm"/>
            <a:tailEnd type="none" w="sm" len="sm"/>
          </a:ln>
        </p:spPr>
      </p:sp>
      <p:sp>
        <p:nvSpPr>
          <p:cNvPr id="7" name="TextBox 7"/>
          <p:cNvSpPr txBox="1"/>
          <p:nvPr/>
        </p:nvSpPr>
        <p:spPr>
          <a:xfrm>
            <a:off x="525141" y="558286"/>
            <a:ext cx="13511665" cy="845577"/>
          </a:xfrm>
          <a:prstGeom prst="rect">
            <a:avLst/>
          </a:prstGeom>
        </p:spPr>
        <p:txBody>
          <a:bodyPr lIns="0" tIns="0" rIns="0" bIns="0" rtlCol="0" anchor="t">
            <a:spAutoFit/>
          </a:bodyPr>
          <a:lstStyle/>
          <a:p>
            <a:pPr algn="just">
              <a:lnSpc>
                <a:spcPts val="6943"/>
              </a:lnSpc>
            </a:pPr>
            <a:r>
              <a:rPr lang="en-US" sz="4959" dirty="0">
                <a:solidFill>
                  <a:srgbClr val="004AAD"/>
                </a:solidFill>
                <a:latin typeface="Canva Sans Bold"/>
              </a:rPr>
              <a:t>The Speaker</a:t>
            </a:r>
          </a:p>
        </p:txBody>
      </p:sp>
      <p:sp>
        <p:nvSpPr>
          <p:cNvPr id="8" name="TextBox 8"/>
          <p:cNvSpPr txBox="1"/>
          <p:nvPr/>
        </p:nvSpPr>
        <p:spPr>
          <a:xfrm>
            <a:off x="1315761" y="1722351"/>
            <a:ext cx="13511665" cy="801951"/>
          </a:xfrm>
          <a:prstGeom prst="rect">
            <a:avLst/>
          </a:prstGeom>
        </p:spPr>
        <p:txBody>
          <a:bodyPr lIns="0" tIns="0" rIns="0" bIns="0" rtlCol="0" anchor="t">
            <a:spAutoFit/>
          </a:bodyPr>
          <a:lstStyle/>
          <a:p>
            <a:pPr algn="just">
              <a:lnSpc>
                <a:spcPts val="6663"/>
              </a:lnSpc>
            </a:pPr>
            <a:r>
              <a:rPr lang="en-US" sz="4759" dirty="0">
                <a:solidFill>
                  <a:srgbClr val="004AAD"/>
                </a:solidFill>
                <a:latin typeface="Canva Sans Bold"/>
              </a:rPr>
              <a:t>Dr. Rodolfo </a:t>
            </a:r>
            <a:r>
              <a:rPr lang="en-US" sz="4759" dirty="0" smtClean="0">
                <a:solidFill>
                  <a:srgbClr val="004AAD"/>
                </a:solidFill>
                <a:latin typeface="Canva Sans Bold"/>
              </a:rPr>
              <a:t>C. Raga </a:t>
            </a:r>
            <a:r>
              <a:rPr lang="en-US" sz="4759" dirty="0">
                <a:solidFill>
                  <a:srgbClr val="004AAD"/>
                </a:solidFill>
                <a:latin typeface="Canva Sans Bold"/>
              </a:rPr>
              <a:t>Jr. </a:t>
            </a:r>
          </a:p>
        </p:txBody>
      </p:sp>
      <p:sp>
        <p:nvSpPr>
          <p:cNvPr id="9" name="TextBox 9"/>
          <p:cNvSpPr txBox="1"/>
          <p:nvPr/>
        </p:nvSpPr>
        <p:spPr>
          <a:xfrm>
            <a:off x="108270"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10" name="TextBox 10"/>
          <p:cNvSpPr txBox="1"/>
          <p:nvPr/>
        </p:nvSpPr>
        <p:spPr>
          <a:xfrm>
            <a:off x="9523939" y="9601366"/>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
        <p:nvSpPr>
          <p:cNvPr id="11" name="Freeform 11"/>
          <p:cNvSpPr/>
          <p:nvPr/>
        </p:nvSpPr>
        <p:spPr>
          <a:xfrm>
            <a:off x="12058376" y="320585"/>
            <a:ext cx="5860471" cy="1083279"/>
          </a:xfrm>
          <a:custGeom>
            <a:avLst/>
            <a:gdLst/>
            <a:ahLst/>
            <a:cxnLst/>
            <a:rect l="l" t="t" r="r" b="b"/>
            <a:pathLst>
              <a:path w="5860471" h="1083279">
                <a:moveTo>
                  <a:pt x="0" y="0"/>
                </a:moveTo>
                <a:lnTo>
                  <a:pt x="5860471" y="0"/>
                </a:lnTo>
                <a:lnTo>
                  <a:pt x="5860471" y="1083279"/>
                </a:lnTo>
                <a:lnTo>
                  <a:pt x="0" y="1083279"/>
                </a:lnTo>
                <a:lnTo>
                  <a:pt x="0" y="0"/>
                </a:lnTo>
                <a:close/>
              </a:path>
            </a:pathLst>
          </a:custGeom>
          <a:blipFill>
            <a:blip r:embed="rId2"/>
            <a:stretch>
              <a:fillRect/>
            </a:stretch>
          </a:blipFill>
        </p:spPr>
      </p:sp>
      <p:grpSp>
        <p:nvGrpSpPr>
          <p:cNvPr id="12" name="Group 12"/>
          <p:cNvGrpSpPr>
            <a:grpSpLocks noChangeAspect="1"/>
          </p:cNvGrpSpPr>
          <p:nvPr/>
        </p:nvGrpSpPr>
        <p:grpSpPr>
          <a:xfrm>
            <a:off x="12709713" y="2176244"/>
            <a:ext cx="4557796" cy="4557777"/>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pic>
        <p:nvPicPr>
          <p:cNvPr id="15" name="Picture 14"/>
          <p:cNvPicPr>
            <a:picLocks noChangeAspect="1"/>
          </p:cNvPicPr>
          <p:nvPr/>
        </p:nvPicPr>
        <p:blipFill>
          <a:blip r:embed="rId3"/>
          <a:stretch>
            <a:fillRect/>
          </a:stretch>
        </p:blipFill>
        <p:spPr>
          <a:xfrm>
            <a:off x="12250152" y="2104165"/>
            <a:ext cx="5154548" cy="5880116"/>
          </a:xfrm>
          <a:prstGeom prst="rect">
            <a:avLst/>
          </a:prstGeom>
        </p:spPr>
      </p:pic>
      <p:sp>
        <p:nvSpPr>
          <p:cNvPr id="17" name="TextBox 16"/>
          <p:cNvSpPr txBox="1"/>
          <p:nvPr/>
        </p:nvSpPr>
        <p:spPr>
          <a:xfrm>
            <a:off x="1605373" y="3856908"/>
            <a:ext cx="10534376" cy="2954655"/>
          </a:xfrm>
          <a:prstGeom prst="rect">
            <a:avLst/>
          </a:prstGeom>
          <a:noFill/>
        </p:spPr>
        <p:txBody>
          <a:bodyPr wrap="square" rtlCol="0">
            <a:spAutoFit/>
          </a:bodyPr>
          <a:lstStyle/>
          <a:p>
            <a:r>
              <a:rPr lang="en-US" sz="6600" dirty="0" smtClean="0">
                <a:solidFill>
                  <a:schemeClr val="bg1"/>
                </a:solidFill>
              </a:rPr>
              <a:t>Activity Specialists:</a:t>
            </a:r>
          </a:p>
          <a:p>
            <a:pPr marL="515938" indent="-515938">
              <a:buFont typeface="Arial" panose="020B0604020202020204" pitchFamily="34" charset="0"/>
              <a:buChar char="•"/>
            </a:pPr>
            <a:r>
              <a:rPr lang="en-US" sz="6000" dirty="0" smtClean="0">
                <a:solidFill>
                  <a:schemeClr val="bg1"/>
                </a:solidFill>
              </a:rPr>
              <a:t>Myron </a:t>
            </a:r>
            <a:r>
              <a:rPr lang="en-US" sz="6000" dirty="0">
                <a:solidFill>
                  <a:schemeClr val="bg1"/>
                </a:solidFill>
              </a:rPr>
              <a:t>Darrel L. </a:t>
            </a:r>
            <a:r>
              <a:rPr lang="en-US" sz="6000" dirty="0" err="1" smtClean="0">
                <a:solidFill>
                  <a:schemeClr val="bg1"/>
                </a:solidFill>
              </a:rPr>
              <a:t>Montefalcon</a:t>
            </a:r>
            <a:endParaRPr lang="en-US" sz="6000" dirty="0" smtClean="0">
              <a:solidFill>
                <a:schemeClr val="bg1"/>
              </a:solidFill>
            </a:endParaRPr>
          </a:p>
          <a:p>
            <a:pPr marL="515938" indent="-515938">
              <a:buFont typeface="Arial" panose="020B0604020202020204" pitchFamily="34" charset="0"/>
              <a:buChar char="•"/>
            </a:pPr>
            <a:r>
              <a:rPr lang="en-US" sz="6000" dirty="0">
                <a:solidFill>
                  <a:schemeClr val="bg1"/>
                </a:solidFill>
              </a:rPr>
              <a:t>Jay </a:t>
            </a:r>
            <a:r>
              <a:rPr lang="en-US" sz="6000" dirty="0" err="1">
                <a:solidFill>
                  <a:schemeClr val="bg1"/>
                </a:solidFill>
              </a:rPr>
              <a:t>Rhald</a:t>
            </a:r>
            <a:r>
              <a:rPr lang="en-US" sz="6000" dirty="0">
                <a:solidFill>
                  <a:schemeClr val="bg1"/>
                </a:solidFill>
              </a:rPr>
              <a:t> C. Padilla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E6BA78-C412-43F6-AA2C-4636868F62B1}"/>
              </a:ext>
            </a:extLst>
          </p:cNvPr>
          <p:cNvSpPr>
            <a:spLocks noGrp="1"/>
          </p:cNvSpPr>
          <p:nvPr>
            <p:ph type="title"/>
          </p:nvPr>
        </p:nvSpPr>
        <p:spPr>
          <a:xfrm>
            <a:off x="406274" y="30424"/>
            <a:ext cx="19150729" cy="1524305"/>
          </a:xfrm>
        </p:spPr>
        <p:txBody>
          <a:bodyPr>
            <a:noAutofit/>
          </a:bodyPr>
          <a:lstStyle/>
          <a:p>
            <a:pPr algn="l"/>
            <a:r>
              <a:rPr lang="en-US" sz="5000" dirty="0">
                <a:solidFill>
                  <a:srgbClr val="004AAD"/>
                </a:solidFill>
                <a:latin typeface="Canva Sans Bold"/>
                <a:ea typeface="+mn-ea"/>
                <a:cs typeface="+mn-cs"/>
              </a:rPr>
              <a:t>Bag-of-Words </a:t>
            </a:r>
            <a:r>
              <a:rPr lang="en-US" sz="5000" dirty="0">
                <a:solidFill>
                  <a:srgbClr val="004AAD"/>
                </a:solidFill>
                <a:latin typeface="Canva Sans Bold"/>
                <a:ea typeface="+mn-ea"/>
                <a:cs typeface="+mn-cs"/>
              </a:rPr>
              <a:t>(</a:t>
            </a:r>
            <a:r>
              <a:rPr lang="en-US" sz="5000" dirty="0" err="1">
                <a:solidFill>
                  <a:srgbClr val="004AAD"/>
                </a:solidFill>
                <a:latin typeface="Canva Sans Bold"/>
                <a:ea typeface="+mn-ea"/>
                <a:cs typeface="+mn-cs"/>
              </a:rPr>
              <a:t>BoW</a:t>
            </a:r>
            <a:r>
              <a:rPr lang="en-US" sz="5000" dirty="0">
                <a:solidFill>
                  <a:srgbClr val="004AAD"/>
                </a:solidFill>
                <a:latin typeface="Canva Sans Bold"/>
                <a:ea typeface="+mn-ea"/>
                <a:cs typeface="+mn-cs"/>
              </a:rPr>
              <a:t>)</a:t>
            </a:r>
            <a:r>
              <a:rPr lang="en-US" sz="5900" dirty="0">
                <a:solidFill>
                  <a:srgbClr val="000000"/>
                </a:solidFill>
                <a:latin typeface="Canva Sans Bold"/>
                <a:ea typeface="+mn-ea"/>
                <a:cs typeface="+mn-cs"/>
              </a:rPr>
              <a:t> </a:t>
            </a:r>
          </a:p>
        </p:txBody>
      </p:sp>
      <p:sp>
        <p:nvSpPr>
          <p:cNvPr id="3" name="Content Placeholder 2">
            <a:extLst>
              <a:ext uri="{FF2B5EF4-FFF2-40B4-BE49-F238E27FC236}">
                <a16:creationId xmlns:a16="http://schemas.microsoft.com/office/drawing/2014/main" xmlns="" id="{48C13815-5225-416E-ADA3-CE4F68DD4016}"/>
              </a:ext>
            </a:extLst>
          </p:cNvPr>
          <p:cNvSpPr>
            <a:spLocks noGrp="1"/>
          </p:cNvSpPr>
          <p:nvPr>
            <p:ph idx="1"/>
          </p:nvPr>
        </p:nvSpPr>
        <p:spPr>
          <a:xfrm>
            <a:off x="637263" y="1533144"/>
            <a:ext cx="17193537" cy="7184970"/>
          </a:xfrm>
        </p:spPr>
        <p:txBody>
          <a:bodyPr>
            <a:normAutofit/>
          </a:bodyPr>
          <a:lstStyle/>
          <a:p>
            <a:r>
              <a:rPr lang="en-US" dirty="0"/>
              <a:t>The bag-of-words (BOW) model is a </a:t>
            </a:r>
            <a:r>
              <a:rPr lang="en-US" dirty="0" smtClean="0"/>
              <a:t>simplifying representation </a:t>
            </a:r>
            <a:r>
              <a:rPr lang="en-US" dirty="0"/>
              <a:t>used in natural language </a:t>
            </a:r>
            <a:r>
              <a:rPr lang="en-US" dirty="0" smtClean="0"/>
              <a:t>processing. </a:t>
            </a:r>
          </a:p>
          <a:p>
            <a:r>
              <a:rPr lang="en-US" dirty="0" smtClean="0"/>
              <a:t>BOW </a:t>
            </a:r>
            <a:r>
              <a:rPr lang="en-US" dirty="0"/>
              <a:t>turns arbitrary text into fixed-length vectors by counting how many times each word appears. This process is often referred to as vectorization</a:t>
            </a:r>
            <a:r>
              <a:rPr lang="en-US" dirty="0" smtClean="0"/>
              <a:t>.</a:t>
            </a:r>
          </a:p>
          <a:p>
            <a:r>
              <a:rPr lang="en-US" dirty="0" smtClean="0"/>
              <a:t>This representation disregards </a:t>
            </a:r>
            <a:r>
              <a:rPr lang="en-US" dirty="0"/>
              <a:t>grammar and even word </a:t>
            </a:r>
            <a:r>
              <a:rPr lang="en-US" dirty="0" smtClean="0"/>
              <a:t>order because </a:t>
            </a:r>
            <a:r>
              <a:rPr lang="en-US" dirty="0"/>
              <a:t>it only tells you what words occur in the document, not where they occurred. </a:t>
            </a:r>
            <a:endParaRPr lang="en-US" dirty="0" smtClean="0"/>
          </a:p>
        </p:txBody>
      </p:sp>
      <p:pic>
        <p:nvPicPr>
          <p:cNvPr id="1026" name="Picture 2" descr="A Bag of Words: Levels of Language - S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1400" y="4838700"/>
            <a:ext cx="6388275" cy="35934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89168" y="5276888"/>
            <a:ext cx="11547380" cy="3298222"/>
          </a:xfrm>
          <a:prstGeom prst="rect">
            <a:avLst/>
          </a:prstGeom>
        </p:spPr>
      </p:pic>
      <p:sp>
        <p:nvSpPr>
          <p:cNvPr id="6"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7"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8" name="TextBox 4"/>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Tree>
    <p:extLst>
      <p:ext uri="{BB962C8B-B14F-4D97-AF65-F5344CB8AC3E}">
        <p14:creationId xmlns:p14="http://schemas.microsoft.com/office/powerpoint/2010/main" val="30576954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E6BA78-C412-43F6-AA2C-4636868F62B1}"/>
              </a:ext>
            </a:extLst>
          </p:cNvPr>
          <p:cNvSpPr>
            <a:spLocks noGrp="1"/>
          </p:cNvSpPr>
          <p:nvPr>
            <p:ph type="title"/>
          </p:nvPr>
        </p:nvSpPr>
        <p:spPr>
          <a:xfrm>
            <a:off x="1008908" y="368037"/>
            <a:ext cx="15773400" cy="1524305"/>
          </a:xfrm>
        </p:spPr>
        <p:txBody>
          <a:bodyPr>
            <a:normAutofit/>
          </a:bodyPr>
          <a:lstStyle/>
          <a:p>
            <a:pPr algn="l"/>
            <a:r>
              <a:rPr lang="en-US" sz="5000" dirty="0" err="1">
                <a:solidFill>
                  <a:srgbClr val="004AAD"/>
                </a:solidFill>
                <a:latin typeface="Canva Sans Bold"/>
                <a:ea typeface="+mn-ea"/>
                <a:cs typeface="+mn-cs"/>
              </a:rPr>
              <a:t>BoW</a:t>
            </a:r>
            <a:r>
              <a:rPr lang="en-US" sz="5000" dirty="0">
                <a:solidFill>
                  <a:srgbClr val="004AAD"/>
                </a:solidFill>
                <a:latin typeface="Canva Sans Bold"/>
                <a:ea typeface="+mn-ea"/>
                <a:cs typeface="+mn-cs"/>
              </a:rPr>
              <a:t> Implementation</a:t>
            </a:r>
            <a:endParaRPr lang="en-US" sz="5000" dirty="0">
              <a:solidFill>
                <a:srgbClr val="004AAD"/>
              </a:solidFill>
              <a:latin typeface="Canva Sans Bold"/>
              <a:ea typeface="+mn-ea"/>
              <a:cs typeface="+mn-cs"/>
            </a:endParaRPr>
          </a:p>
        </p:txBody>
      </p:sp>
      <p:sp>
        <p:nvSpPr>
          <p:cNvPr id="3" name="Content Placeholder 2">
            <a:extLst>
              <a:ext uri="{FF2B5EF4-FFF2-40B4-BE49-F238E27FC236}">
                <a16:creationId xmlns:a16="http://schemas.microsoft.com/office/drawing/2014/main" xmlns="" id="{48C13815-5225-416E-ADA3-CE4F68DD4016}"/>
              </a:ext>
            </a:extLst>
          </p:cNvPr>
          <p:cNvSpPr>
            <a:spLocks noGrp="1"/>
          </p:cNvSpPr>
          <p:nvPr>
            <p:ph idx="1"/>
          </p:nvPr>
        </p:nvSpPr>
        <p:spPr>
          <a:xfrm>
            <a:off x="1125777" y="1871348"/>
            <a:ext cx="16573500" cy="7184970"/>
          </a:xfrm>
        </p:spPr>
        <p:txBody>
          <a:bodyPr>
            <a:normAutofit/>
          </a:bodyPr>
          <a:lstStyle/>
          <a:p>
            <a:pPr marL="0" indent="0">
              <a:buNone/>
            </a:pPr>
            <a:r>
              <a:rPr lang="en-US" dirty="0" smtClean="0"/>
              <a:t>Extracted Vocabulary (</a:t>
            </a:r>
            <a:r>
              <a:rPr lang="en-US" altLang="en-US" dirty="0">
                <a:solidFill>
                  <a:srgbClr val="292929"/>
                </a:solidFill>
                <a:latin typeface="Arial Unicode MS" panose="020B0604020202020204" pitchFamily="34" charset="-128"/>
              </a:rPr>
              <a:t>the</a:t>
            </a:r>
            <a:r>
              <a:rPr lang="en-US" altLang="en-US" sz="5400" dirty="0">
                <a:solidFill>
                  <a:srgbClr val="292929"/>
                </a:solidFill>
                <a:latin typeface="Arial Unicode MS" panose="020B0604020202020204" pitchFamily="34" charset="-128"/>
              </a:rPr>
              <a:t>, </a:t>
            </a:r>
            <a:r>
              <a:rPr lang="en-US" altLang="en-US" dirty="0">
                <a:solidFill>
                  <a:srgbClr val="292929"/>
                </a:solidFill>
                <a:latin typeface="Arial Unicode MS" panose="020B0604020202020204" pitchFamily="34" charset="-128"/>
              </a:rPr>
              <a:t>cat</a:t>
            </a:r>
            <a:r>
              <a:rPr lang="en-US" altLang="en-US" sz="5400" dirty="0">
                <a:solidFill>
                  <a:srgbClr val="292929"/>
                </a:solidFill>
                <a:latin typeface="Arial Unicode MS" panose="020B0604020202020204" pitchFamily="34" charset="-128"/>
              </a:rPr>
              <a:t>, </a:t>
            </a:r>
            <a:r>
              <a:rPr lang="en-US" altLang="en-US" dirty="0">
                <a:solidFill>
                  <a:srgbClr val="292929"/>
                </a:solidFill>
                <a:latin typeface="Arial Unicode MS" panose="020B0604020202020204" pitchFamily="34" charset="-128"/>
              </a:rPr>
              <a:t>sat</a:t>
            </a:r>
            <a:r>
              <a:rPr lang="en-US" altLang="en-US" sz="5400" dirty="0">
                <a:solidFill>
                  <a:srgbClr val="292929"/>
                </a:solidFill>
                <a:latin typeface="Arial Unicode MS" panose="020B0604020202020204" pitchFamily="34" charset="-128"/>
              </a:rPr>
              <a:t>, </a:t>
            </a:r>
            <a:r>
              <a:rPr lang="en-US" altLang="en-US" dirty="0">
                <a:solidFill>
                  <a:srgbClr val="292929"/>
                </a:solidFill>
                <a:latin typeface="Arial Unicode MS" panose="020B0604020202020204" pitchFamily="34" charset="-128"/>
              </a:rPr>
              <a:t>in</a:t>
            </a:r>
            <a:r>
              <a:rPr lang="en-US" altLang="en-US" sz="5400" dirty="0">
                <a:solidFill>
                  <a:srgbClr val="292929"/>
                </a:solidFill>
                <a:latin typeface="Arial Unicode MS" panose="020B0604020202020204" pitchFamily="34" charset="-128"/>
              </a:rPr>
              <a:t>, </a:t>
            </a:r>
            <a:r>
              <a:rPr lang="en-US" altLang="en-US" dirty="0">
                <a:solidFill>
                  <a:srgbClr val="292929"/>
                </a:solidFill>
                <a:latin typeface="Arial Unicode MS" panose="020B0604020202020204" pitchFamily="34" charset="-128"/>
              </a:rPr>
              <a:t>the</a:t>
            </a:r>
            <a:r>
              <a:rPr lang="en-US" altLang="en-US" sz="5400" dirty="0">
                <a:solidFill>
                  <a:srgbClr val="292929"/>
                </a:solidFill>
                <a:latin typeface="Arial Unicode MS" panose="020B0604020202020204" pitchFamily="34" charset="-128"/>
              </a:rPr>
              <a:t>, </a:t>
            </a:r>
            <a:r>
              <a:rPr lang="en-US" altLang="en-US" dirty="0">
                <a:solidFill>
                  <a:srgbClr val="292929"/>
                </a:solidFill>
                <a:latin typeface="Arial Unicode MS" panose="020B0604020202020204" pitchFamily="34" charset="-128"/>
              </a:rPr>
              <a:t>hat</a:t>
            </a:r>
            <a:r>
              <a:rPr lang="en-US" altLang="en-US" sz="5400" dirty="0">
                <a:solidFill>
                  <a:srgbClr val="292929"/>
                </a:solidFill>
                <a:latin typeface="Arial Unicode MS" panose="020B0604020202020204" pitchFamily="34" charset="-128"/>
              </a:rPr>
              <a:t>, </a:t>
            </a:r>
            <a:r>
              <a:rPr lang="en-US" altLang="en-US" dirty="0" smtClean="0">
                <a:solidFill>
                  <a:srgbClr val="292929"/>
                </a:solidFill>
                <a:latin typeface="Arial Unicode MS" panose="020B0604020202020204" pitchFamily="34" charset="-128"/>
              </a:rPr>
              <a:t>with</a:t>
            </a:r>
            <a:r>
              <a:rPr lang="en-US" dirty="0" smtClean="0"/>
              <a:t>)</a:t>
            </a:r>
            <a:endParaRPr lang="en-US" dirty="0"/>
          </a:p>
          <a:p>
            <a:pPr marL="771525" indent="-771525">
              <a:buFont typeface="+mj-lt"/>
              <a:buAutoNum type="arabicPeriod"/>
            </a:pPr>
            <a:r>
              <a:rPr lang="en-US" dirty="0"/>
              <a:t>the cat sat</a:t>
            </a:r>
          </a:p>
          <a:p>
            <a:pPr marL="771525" indent="-771525">
              <a:buFont typeface="+mj-lt"/>
              <a:buAutoNum type="arabicPeriod"/>
            </a:pPr>
            <a:r>
              <a:rPr lang="en-US" dirty="0"/>
              <a:t>the cat sat in the hat</a:t>
            </a:r>
          </a:p>
          <a:p>
            <a:pPr marL="771525" indent="-771525">
              <a:buFont typeface="+mj-lt"/>
              <a:buAutoNum type="arabicPeriod"/>
            </a:pPr>
            <a:r>
              <a:rPr lang="en-US" dirty="0"/>
              <a:t>the cat with the hat</a:t>
            </a:r>
          </a:p>
          <a:p>
            <a:endParaRPr lang="en-US" dirty="0" smtClean="0"/>
          </a:p>
        </p:txBody>
      </p:sp>
      <p:sp>
        <p:nvSpPr>
          <p:cNvPr id="4" name="Rectangle 1"/>
          <p:cNvSpPr>
            <a:spLocks noChangeArrowheads="1"/>
          </p:cNvSpPr>
          <p:nvPr/>
        </p:nvSpPr>
        <p:spPr bwMode="auto">
          <a:xfrm>
            <a:off x="1125777" y="4780082"/>
            <a:ext cx="16269594" cy="4359156"/>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47477" rIns="0" bIns="-88079"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4800" b="1">
                <a:solidFill>
                  <a:srgbClr val="292929"/>
                </a:solidFill>
              </a:rPr>
              <a:t>Step 2: Count word occurrence</a:t>
            </a:r>
          </a:p>
          <a:p>
            <a:pPr lvl="0"/>
            <a:endParaRPr lang="en-US" altLang="en-US" sz="4800" b="1">
              <a:solidFill>
                <a:srgbClr val="292929"/>
              </a:solidFill>
            </a:endParaRPr>
          </a:p>
          <a:p>
            <a:pPr lvl="0"/>
            <a:endParaRPr lang="en-US" altLang="en-US" sz="4800" b="1">
              <a:solidFill>
                <a:srgbClr val="292929"/>
              </a:solidFill>
            </a:endParaRPr>
          </a:p>
          <a:p>
            <a:pPr lvl="0"/>
            <a:endParaRPr lang="en-US" altLang="en-US" sz="4800" b="1">
              <a:solidFill>
                <a:srgbClr val="292929"/>
              </a:solidFill>
            </a:endParaRPr>
          </a:p>
          <a:p>
            <a:pPr lvl="0"/>
            <a:endParaRPr lang="en-US" altLang="en-US" sz="4800" b="1" dirty="0">
              <a:solidFill>
                <a:srgbClr val="292929"/>
              </a:solidFill>
            </a:endParaRPr>
          </a:p>
        </p:txBody>
      </p:sp>
      <p:sp>
        <p:nvSpPr>
          <p:cNvPr id="6"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7"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8" name="TextBox 4"/>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pic>
        <p:nvPicPr>
          <p:cNvPr id="9" name="Picture 2" descr="https://miro.medium.com/max/875/1*3IACMnNpwVlCl8kSTJocP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5664" y="6296219"/>
            <a:ext cx="13057290" cy="270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6719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E6BA78-C412-43F6-AA2C-4636868F62B1}"/>
              </a:ext>
            </a:extLst>
          </p:cNvPr>
          <p:cNvSpPr>
            <a:spLocks noGrp="1"/>
          </p:cNvSpPr>
          <p:nvPr>
            <p:ph type="title"/>
          </p:nvPr>
        </p:nvSpPr>
        <p:spPr>
          <a:xfrm>
            <a:off x="304800" y="-114300"/>
            <a:ext cx="15773400" cy="1524305"/>
          </a:xfrm>
        </p:spPr>
        <p:txBody>
          <a:bodyPr>
            <a:normAutofit/>
          </a:bodyPr>
          <a:lstStyle/>
          <a:p>
            <a:pPr algn="l"/>
            <a:r>
              <a:rPr lang="en-US" sz="5000" dirty="0">
                <a:solidFill>
                  <a:srgbClr val="004AAD"/>
                </a:solidFill>
                <a:latin typeface="Canva Sans Bold"/>
                <a:ea typeface="+mn-ea"/>
                <a:cs typeface="+mn-cs"/>
              </a:rPr>
              <a:t>TF-IDF </a:t>
            </a:r>
            <a:r>
              <a:rPr lang="en-US" sz="5000" dirty="0">
                <a:solidFill>
                  <a:srgbClr val="004AAD"/>
                </a:solidFill>
                <a:latin typeface="Canva Sans Bold"/>
                <a:ea typeface="+mn-ea"/>
                <a:cs typeface="+mn-cs"/>
              </a:rPr>
              <a:t>representation</a:t>
            </a:r>
          </a:p>
        </p:txBody>
      </p:sp>
      <p:sp>
        <p:nvSpPr>
          <p:cNvPr id="3" name="Content Placeholder 2">
            <a:extLst>
              <a:ext uri="{FF2B5EF4-FFF2-40B4-BE49-F238E27FC236}">
                <a16:creationId xmlns:a16="http://schemas.microsoft.com/office/drawing/2014/main" xmlns="" id="{48C13815-5225-416E-ADA3-CE4F68DD4016}"/>
              </a:ext>
            </a:extLst>
          </p:cNvPr>
          <p:cNvSpPr>
            <a:spLocks noGrp="1"/>
          </p:cNvSpPr>
          <p:nvPr>
            <p:ph idx="1"/>
          </p:nvPr>
        </p:nvSpPr>
        <p:spPr>
          <a:xfrm>
            <a:off x="590371" y="1170015"/>
            <a:ext cx="17193537" cy="7184970"/>
          </a:xfrm>
        </p:spPr>
        <p:txBody>
          <a:bodyPr>
            <a:normAutofit/>
          </a:bodyPr>
          <a:lstStyle/>
          <a:p>
            <a:r>
              <a:rPr lang="en-US" dirty="0"/>
              <a:t>TF-IDF stands for “Term Frequency — Inverse Document Frequency”. </a:t>
            </a:r>
            <a:endParaRPr lang="en-US" dirty="0" smtClean="0"/>
          </a:p>
          <a:p>
            <a:r>
              <a:rPr lang="en-US" dirty="0" smtClean="0"/>
              <a:t>This technique quantifies the value of words </a:t>
            </a:r>
            <a:r>
              <a:rPr lang="en-US" dirty="0"/>
              <a:t>in a set of </a:t>
            </a:r>
            <a:r>
              <a:rPr lang="en-US" dirty="0" smtClean="0"/>
              <a:t>documents by computing </a:t>
            </a:r>
            <a:r>
              <a:rPr lang="en-US" dirty="0"/>
              <a:t>a score for each word to signify its importance in the document and corpus. </a:t>
            </a:r>
            <a:endParaRPr lang="en-US" dirty="0" smtClean="0"/>
          </a:p>
          <a:p>
            <a:r>
              <a:rPr lang="en-US" dirty="0" smtClean="0"/>
              <a:t>This </a:t>
            </a:r>
            <a:r>
              <a:rPr lang="en-US" dirty="0"/>
              <a:t>method is a widely used technique in Information Retrieval and Text Mining. </a:t>
            </a:r>
            <a:endParaRPr lang="en-US" dirty="0" smtClean="0"/>
          </a:p>
          <a:p>
            <a:r>
              <a:rPr lang="en-US" dirty="0" smtClean="0"/>
              <a:t>The computations for TF-IDF is more complex than the </a:t>
            </a:r>
            <a:r>
              <a:rPr lang="en-US" dirty="0" err="1" smtClean="0"/>
              <a:t>BoW</a:t>
            </a:r>
            <a:r>
              <a:rPr lang="en-US" dirty="0" smtClean="0"/>
              <a:t> model.</a:t>
            </a:r>
          </a:p>
        </p:txBody>
      </p:sp>
      <p:pic>
        <p:nvPicPr>
          <p:cNvPr id="4" name="Picture 2" descr="Introduction to Natural Language Processing — TF-IDF | by Kinder Chen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1904" y="4948460"/>
            <a:ext cx="8478895" cy="316684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xmlns="" id="{48C13815-5225-416E-ADA3-CE4F68DD4016}"/>
              </a:ext>
            </a:extLst>
          </p:cNvPr>
          <p:cNvSpPr txBox="1">
            <a:spLocks/>
          </p:cNvSpPr>
          <p:nvPr/>
        </p:nvSpPr>
        <p:spPr>
          <a:xfrm>
            <a:off x="637263" y="4381500"/>
            <a:ext cx="7744737" cy="500454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TF-IDF can be broken down into two parts:</a:t>
            </a:r>
          </a:p>
          <a:p>
            <a:pPr marL="1371600" lvl="1" indent="-685800">
              <a:buFont typeface="+mj-lt"/>
              <a:buAutoNum type="arabicPeriod"/>
            </a:pPr>
            <a:r>
              <a:rPr lang="en-US" dirty="0" smtClean="0"/>
              <a:t> TF (term frequency) and </a:t>
            </a:r>
          </a:p>
          <a:p>
            <a:pPr marL="1371600" lvl="1" indent="-685800">
              <a:buFont typeface="+mj-lt"/>
              <a:buAutoNum type="arabicPeriod"/>
            </a:pPr>
            <a:r>
              <a:rPr lang="en-US" dirty="0" smtClean="0"/>
              <a:t>IDF (inverse document frequency).</a:t>
            </a:r>
          </a:p>
          <a:p>
            <a:pPr marL="685800" lvl="1" indent="0">
              <a:buNone/>
            </a:pPr>
            <a:endParaRPr lang="en-US" dirty="0" smtClean="0"/>
          </a:p>
          <a:p>
            <a:r>
              <a:rPr lang="en-US" b="1" dirty="0" smtClean="0"/>
              <a:t>Term Frequency</a:t>
            </a:r>
            <a:r>
              <a:rPr lang="en-US" dirty="0" smtClean="0"/>
              <a:t> looks at the frequency of a particular term you are concerned with relative to the document (raw count).</a:t>
            </a:r>
          </a:p>
          <a:p>
            <a:pPr marL="0" indent="0">
              <a:buNone/>
            </a:pPr>
            <a:endParaRPr lang="en-US" sz="600" dirty="0" smtClean="0"/>
          </a:p>
          <a:p>
            <a:r>
              <a:rPr lang="en-US" b="1" dirty="0" smtClean="0"/>
              <a:t>Inverse Document Frequency</a:t>
            </a:r>
            <a:r>
              <a:rPr lang="en-US" dirty="0" smtClean="0"/>
              <a:t> looks at how common (or uncommon) a word is amongst the corpus.</a:t>
            </a:r>
            <a:endParaRPr lang="en-US" dirty="0"/>
          </a:p>
        </p:txBody>
      </p:sp>
      <p:sp>
        <p:nvSpPr>
          <p:cNvPr id="6" name="Rectangle 5"/>
          <p:cNvSpPr/>
          <p:nvPr/>
        </p:nvSpPr>
        <p:spPr>
          <a:xfrm>
            <a:off x="1050866" y="9045918"/>
            <a:ext cx="16602075" cy="1077218"/>
          </a:xfrm>
          <a:prstGeom prst="rect">
            <a:avLst/>
          </a:prstGeom>
        </p:spPr>
        <p:txBody>
          <a:bodyPr wrap="square">
            <a:spAutoFit/>
          </a:bodyPr>
          <a:lstStyle/>
          <a:p>
            <a:r>
              <a:rPr lang="en-US" sz="3200" dirty="0">
                <a:solidFill>
                  <a:srgbClr val="000000"/>
                </a:solidFill>
                <a:latin typeface="Calibri" panose="020F0502020204030204" pitchFamily="34" charset="0"/>
              </a:rPr>
              <a:t>The reason IDF is needed is to help minimize the weighting of frequent terms while making infrequent terms have a higher impact.</a:t>
            </a:r>
            <a:endParaRPr lang="en-US" sz="3200" dirty="0">
              <a:latin typeface="Calibri" panose="020F0502020204030204" pitchFamily="34" charset="0"/>
            </a:endParaRPr>
          </a:p>
        </p:txBody>
      </p:sp>
    </p:spTree>
    <p:extLst>
      <p:ext uri="{BB962C8B-B14F-4D97-AF65-F5344CB8AC3E}">
        <p14:creationId xmlns:p14="http://schemas.microsoft.com/office/powerpoint/2010/main" val="31709987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E6BA78-C412-43F6-AA2C-4636868F62B1}"/>
              </a:ext>
            </a:extLst>
          </p:cNvPr>
          <p:cNvSpPr>
            <a:spLocks noGrp="1"/>
          </p:cNvSpPr>
          <p:nvPr>
            <p:ph type="title"/>
          </p:nvPr>
        </p:nvSpPr>
        <p:spPr>
          <a:xfrm>
            <a:off x="737471" y="-59527"/>
            <a:ext cx="15773400" cy="1524305"/>
          </a:xfrm>
        </p:spPr>
        <p:txBody>
          <a:bodyPr>
            <a:normAutofit/>
          </a:bodyPr>
          <a:lstStyle/>
          <a:p>
            <a:pPr algn="l"/>
            <a:r>
              <a:rPr lang="en-US" sz="5000" dirty="0">
                <a:solidFill>
                  <a:srgbClr val="004AAD"/>
                </a:solidFill>
                <a:latin typeface="Canva Sans Bold"/>
                <a:ea typeface="+mn-ea"/>
                <a:cs typeface="+mn-cs"/>
              </a:rPr>
              <a:t>Example TF-IDF </a:t>
            </a:r>
            <a:r>
              <a:rPr lang="en-US" sz="5000" dirty="0">
                <a:solidFill>
                  <a:srgbClr val="004AAD"/>
                </a:solidFill>
                <a:latin typeface="Canva Sans Bold"/>
                <a:ea typeface="+mn-ea"/>
                <a:cs typeface="+mn-cs"/>
              </a:rPr>
              <a:t>Implementation</a:t>
            </a:r>
          </a:p>
        </p:txBody>
      </p:sp>
      <p:sp>
        <p:nvSpPr>
          <p:cNvPr id="3" name="Content Placeholder 2">
            <a:extLst>
              <a:ext uri="{FF2B5EF4-FFF2-40B4-BE49-F238E27FC236}">
                <a16:creationId xmlns:a16="http://schemas.microsoft.com/office/drawing/2014/main" xmlns="" id="{48C13815-5225-416E-ADA3-CE4F68DD4016}"/>
              </a:ext>
            </a:extLst>
          </p:cNvPr>
          <p:cNvSpPr>
            <a:spLocks noGrp="1"/>
          </p:cNvSpPr>
          <p:nvPr>
            <p:ph idx="1"/>
          </p:nvPr>
        </p:nvSpPr>
        <p:spPr>
          <a:xfrm>
            <a:off x="637263" y="1415079"/>
            <a:ext cx="17193537" cy="7184970"/>
          </a:xfrm>
        </p:spPr>
        <p:txBody>
          <a:bodyPr>
            <a:normAutofit/>
          </a:bodyPr>
          <a:lstStyle/>
          <a:p>
            <a:r>
              <a:rPr lang="en-US" b="1" dirty="0" smtClean="0">
                <a:latin typeface="+mj-lt"/>
              </a:rPr>
              <a:t>For example, given the two sentences each represent a document:</a:t>
            </a:r>
          </a:p>
          <a:p>
            <a:pPr marL="0" indent="0">
              <a:buNone/>
            </a:pPr>
            <a:r>
              <a:rPr lang="en-US" i="1" dirty="0" smtClean="0">
                <a:latin typeface="+mj-lt"/>
              </a:rPr>
              <a:t>	A </a:t>
            </a:r>
            <a:r>
              <a:rPr lang="en-US" i="1" dirty="0">
                <a:latin typeface="+mj-lt"/>
              </a:rPr>
              <a:t>= “The car is driven on the road”; </a:t>
            </a:r>
            <a:endParaRPr lang="en-US" i="1" dirty="0" smtClean="0">
              <a:latin typeface="+mj-lt"/>
            </a:endParaRPr>
          </a:p>
          <a:p>
            <a:pPr marL="0" indent="0">
              <a:buNone/>
            </a:pPr>
            <a:r>
              <a:rPr lang="en-US" i="1" dirty="0">
                <a:latin typeface="+mj-lt"/>
              </a:rPr>
              <a:t>	</a:t>
            </a:r>
            <a:r>
              <a:rPr lang="en-US" i="1" dirty="0" smtClean="0">
                <a:latin typeface="+mj-lt"/>
              </a:rPr>
              <a:t>B </a:t>
            </a:r>
            <a:r>
              <a:rPr lang="en-US" i="1" dirty="0">
                <a:latin typeface="+mj-lt"/>
              </a:rPr>
              <a:t>= “The truck is driven on the highway” I</a:t>
            </a:r>
            <a:endParaRPr lang="en-US" dirty="0">
              <a:latin typeface="+mj-lt"/>
            </a:endParaRPr>
          </a:p>
        </p:txBody>
      </p:sp>
      <p:pic>
        <p:nvPicPr>
          <p:cNvPr id="4" name="Picture 3"/>
          <p:cNvPicPr>
            <a:picLocks noChangeAspect="1"/>
          </p:cNvPicPr>
          <p:nvPr/>
        </p:nvPicPr>
        <p:blipFill>
          <a:blip r:embed="rId3"/>
          <a:stretch>
            <a:fillRect/>
          </a:stretch>
        </p:blipFill>
        <p:spPr>
          <a:xfrm>
            <a:off x="2349218" y="3140355"/>
            <a:ext cx="12549906" cy="4140305"/>
          </a:xfrm>
          <a:prstGeom prst="rect">
            <a:avLst/>
          </a:prstGeom>
        </p:spPr>
      </p:pic>
      <p:sp>
        <p:nvSpPr>
          <p:cNvPr id="7" name="Rectangle 6"/>
          <p:cNvSpPr/>
          <p:nvPr/>
        </p:nvSpPr>
        <p:spPr>
          <a:xfrm>
            <a:off x="737471" y="7280660"/>
            <a:ext cx="17086530" cy="1338828"/>
          </a:xfrm>
          <a:prstGeom prst="rect">
            <a:avLst/>
          </a:prstGeom>
        </p:spPr>
        <p:txBody>
          <a:bodyPr wrap="square">
            <a:spAutoFit/>
          </a:bodyPr>
          <a:lstStyle/>
          <a:p>
            <a:r>
              <a:rPr lang="en-US" sz="2700" dirty="0">
                <a:solidFill>
                  <a:srgbClr val="000000"/>
                </a:solidFill>
                <a:latin typeface="+mj-lt"/>
              </a:rPr>
              <a:t>The last column provides the vector representation for each document. This vector would have a TF-IDF score for every word in the entire collection of documents. Once these vectors are generated, they can applied to various NLP applications. </a:t>
            </a:r>
            <a:endParaRPr lang="en-US" sz="2700" dirty="0">
              <a:latin typeface="+mj-lt"/>
            </a:endParaRPr>
          </a:p>
        </p:txBody>
      </p:sp>
      <p:sp>
        <p:nvSpPr>
          <p:cNvPr id="6"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8"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9" name="TextBox 4"/>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Tree>
    <p:extLst>
      <p:ext uri="{BB962C8B-B14F-4D97-AF65-F5344CB8AC3E}">
        <p14:creationId xmlns:p14="http://schemas.microsoft.com/office/powerpoint/2010/main" val="34329073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4" name="TextBox 4"/>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5" name="TextBox 5"/>
          <p:cNvSpPr txBox="1"/>
          <p:nvPr/>
        </p:nvSpPr>
        <p:spPr>
          <a:xfrm>
            <a:off x="647145" y="634282"/>
            <a:ext cx="16994328" cy="838819"/>
          </a:xfrm>
          <a:prstGeom prst="rect">
            <a:avLst/>
          </a:prstGeom>
        </p:spPr>
        <p:txBody>
          <a:bodyPr lIns="0" tIns="0" rIns="0" bIns="0" rtlCol="0" anchor="t">
            <a:spAutoFit/>
          </a:bodyPr>
          <a:lstStyle/>
          <a:p>
            <a:pPr>
              <a:lnSpc>
                <a:spcPts val="7000"/>
              </a:lnSpc>
            </a:pPr>
            <a:r>
              <a:rPr lang="en-US" sz="5000" dirty="0">
                <a:solidFill>
                  <a:srgbClr val="004AAD"/>
                </a:solidFill>
                <a:latin typeface="Canva Sans Bold"/>
              </a:rPr>
              <a:t>Model Selection and Training</a:t>
            </a:r>
          </a:p>
        </p:txBody>
      </p:sp>
      <p:sp>
        <p:nvSpPr>
          <p:cNvPr id="6" name="Rectangle 5"/>
          <p:cNvSpPr/>
          <p:nvPr/>
        </p:nvSpPr>
        <p:spPr>
          <a:xfrm>
            <a:off x="617837" y="1714500"/>
            <a:ext cx="17023636" cy="1077218"/>
          </a:xfrm>
          <a:prstGeom prst="rect">
            <a:avLst/>
          </a:prstGeom>
        </p:spPr>
        <p:txBody>
          <a:bodyPr wrap="square">
            <a:spAutoFit/>
          </a:bodyPr>
          <a:lstStyle/>
          <a:p>
            <a:r>
              <a:rPr lang="en-US" sz="3200" b="1" dirty="0" smtClean="0"/>
              <a:t>Model selection and training in NLP is the process of choosing the best model for a given task and then training that model on a dataset of text. </a:t>
            </a:r>
            <a:endParaRPr lang="en-US" sz="3200" b="1" dirty="0"/>
          </a:p>
        </p:txBody>
      </p:sp>
      <p:pic>
        <p:nvPicPr>
          <p:cNvPr id="10" name="Picture 9"/>
          <p:cNvPicPr>
            <a:picLocks noChangeAspect="1"/>
          </p:cNvPicPr>
          <p:nvPr/>
        </p:nvPicPr>
        <p:blipFill>
          <a:blip r:embed="rId3"/>
          <a:stretch>
            <a:fillRect/>
          </a:stretch>
        </p:blipFill>
        <p:spPr>
          <a:xfrm>
            <a:off x="1928755" y="3033117"/>
            <a:ext cx="14401800" cy="544294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4" name="TextBox 4"/>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5" name="TextBox 5"/>
          <p:cNvSpPr txBox="1"/>
          <p:nvPr/>
        </p:nvSpPr>
        <p:spPr>
          <a:xfrm>
            <a:off x="647145" y="634282"/>
            <a:ext cx="16994328" cy="838819"/>
          </a:xfrm>
          <a:prstGeom prst="rect">
            <a:avLst/>
          </a:prstGeom>
        </p:spPr>
        <p:txBody>
          <a:bodyPr lIns="0" tIns="0" rIns="0" bIns="0" rtlCol="0" anchor="t">
            <a:spAutoFit/>
          </a:bodyPr>
          <a:lstStyle/>
          <a:p>
            <a:pPr>
              <a:lnSpc>
                <a:spcPts val="7000"/>
              </a:lnSpc>
            </a:pPr>
            <a:r>
              <a:rPr lang="en-US" sz="5000" dirty="0" smtClean="0">
                <a:solidFill>
                  <a:srgbClr val="004AAD"/>
                </a:solidFill>
                <a:latin typeface="Canva Sans Bold"/>
              </a:rPr>
              <a:t>Training Data – The Train-Test Split</a:t>
            </a:r>
            <a:endParaRPr lang="en-US" sz="5000" dirty="0">
              <a:solidFill>
                <a:srgbClr val="004AAD"/>
              </a:solidFill>
              <a:latin typeface="Canva Sans Bold"/>
            </a:endParaRPr>
          </a:p>
        </p:txBody>
      </p:sp>
      <p:sp>
        <p:nvSpPr>
          <p:cNvPr id="6" name="Rectangle 5"/>
          <p:cNvSpPr/>
          <p:nvPr/>
        </p:nvSpPr>
        <p:spPr>
          <a:xfrm>
            <a:off x="511514" y="1714500"/>
            <a:ext cx="17547885" cy="1077218"/>
          </a:xfrm>
          <a:prstGeom prst="rect">
            <a:avLst/>
          </a:prstGeom>
        </p:spPr>
        <p:txBody>
          <a:bodyPr wrap="square">
            <a:spAutoFit/>
          </a:bodyPr>
          <a:lstStyle/>
          <a:p>
            <a:r>
              <a:rPr lang="en-US" sz="3200" b="1" dirty="0" smtClean="0"/>
              <a:t>The model can be initially trained and </a:t>
            </a:r>
            <a:r>
              <a:rPr lang="en-US" sz="3200" b="1" dirty="0"/>
              <a:t>fine-tuned on specific tasks or </a:t>
            </a:r>
            <a:r>
              <a:rPr lang="en-US" sz="3200" b="1" dirty="0" smtClean="0"/>
              <a:t>datasets using the training data. Afterwards, the </a:t>
            </a:r>
            <a:r>
              <a:rPr lang="en-US" sz="3200" b="1" dirty="0"/>
              <a:t>final model's performance is evaluated using test data, which it has never seen before.  </a:t>
            </a:r>
          </a:p>
        </p:txBody>
      </p:sp>
      <p:pic>
        <p:nvPicPr>
          <p:cNvPr id="7" name="Picture 6"/>
          <p:cNvPicPr>
            <a:picLocks noChangeAspect="1"/>
          </p:cNvPicPr>
          <p:nvPr/>
        </p:nvPicPr>
        <p:blipFill>
          <a:blip r:embed="rId3"/>
          <a:stretch>
            <a:fillRect/>
          </a:stretch>
        </p:blipFill>
        <p:spPr>
          <a:xfrm>
            <a:off x="1856830" y="2881907"/>
            <a:ext cx="14099183" cy="5814528"/>
          </a:xfrm>
          <a:prstGeom prst="rect">
            <a:avLst/>
          </a:prstGeom>
        </p:spPr>
      </p:pic>
    </p:spTree>
    <p:extLst>
      <p:ext uri="{BB962C8B-B14F-4D97-AF65-F5344CB8AC3E}">
        <p14:creationId xmlns:p14="http://schemas.microsoft.com/office/powerpoint/2010/main" val="1021678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4" name="TextBox 4"/>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5" name="TextBox 5"/>
          <p:cNvSpPr txBox="1"/>
          <p:nvPr/>
        </p:nvSpPr>
        <p:spPr>
          <a:xfrm>
            <a:off x="647145" y="634282"/>
            <a:ext cx="16994328" cy="838819"/>
          </a:xfrm>
          <a:prstGeom prst="rect">
            <a:avLst/>
          </a:prstGeom>
        </p:spPr>
        <p:txBody>
          <a:bodyPr lIns="0" tIns="0" rIns="0" bIns="0" rtlCol="0" anchor="t">
            <a:spAutoFit/>
          </a:bodyPr>
          <a:lstStyle/>
          <a:p>
            <a:pPr>
              <a:lnSpc>
                <a:spcPts val="7000"/>
              </a:lnSpc>
            </a:pPr>
            <a:r>
              <a:rPr lang="en-US" sz="5000" dirty="0" smtClean="0">
                <a:solidFill>
                  <a:srgbClr val="004AAD"/>
                </a:solidFill>
                <a:latin typeface="Canva Sans Bold"/>
              </a:rPr>
              <a:t>Traditional Performance </a:t>
            </a:r>
            <a:r>
              <a:rPr lang="en-US" sz="5000" dirty="0">
                <a:solidFill>
                  <a:srgbClr val="004AAD"/>
                </a:solidFill>
                <a:latin typeface="Canva Sans Bold"/>
              </a:rPr>
              <a:t>Evaluation</a:t>
            </a:r>
          </a:p>
        </p:txBody>
      </p:sp>
      <p:sp>
        <p:nvSpPr>
          <p:cNvPr id="6" name="Rectangle 5"/>
          <p:cNvSpPr/>
          <p:nvPr/>
        </p:nvSpPr>
        <p:spPr>
          <a:xfrm>
            <a:off x="540822" y="1511201"/>
            <a:ext cx="16785070" cy="1569660"/>
          </a:xfrm>
          <a:prstGeom prst="rect">
            <a:avLst/>
          </a:prstGeom>
        </p:spPr>
        <p:txBody>
          <a:bodyPr wrap="square">
            <a:spAutoFit/>
          </a:bodyPr>
          <a:lstStyle/>
          <a:p>
            <a:r>
              <a:rPr lang="en-US" sz="3200" b="1" dirty="0"/>
              <a:t>Performance evaluation assesses how well an NLP model performs on a given task. Proper evaluation is critical to ensure that the model meets the desired quality standards and effectively addresses the task's requirements.</a:t>
            </a:r>
          </a:p>
        </p:txBody>
      </p:sp>
      <p:sp>
        <p:nvSpPr>
          <p:cNvPr id="7" name="Rectangle 6"/>
          <p:cNvSpPr/>
          <p:nvPr/>
        </p:nvSpPr>
        <p:spPr>
          <a:xfrm>
            <a:off x="522619" y="3261767"/>
            <a:ext cx="16803273" cy="5632311"/>
          </a:xfrm>
          <a:prstGeom prst="rect">
            <a:avLst/>
          </a:prstGeom>
        </p:spPr>
        <p:txBody>
          <a:bodyPr wrap="square">
            <a:spAutoFit/>
          </a:bodyPr>
          <a:lstStyle/>
          <a:p>
            <a:r>
              <a:rPr lang="en-US" sz="4000" b="1" dirty="0" smtClean="0"/>
              <a:t>Traditional </a:t>
            </a:r>
            <a:r>
              <a:rPr lang="en-US" sz="4000" b="1" dirty="0"/>
              <a:t>performance metrics in </a:t>
            </a:r>
            <a:r>
              <a:rPr lang="en-US" sz="4000" b="1" dirty="0" smtClean="0"/>
              <a:t>NLP</a:t>
            </a:r>
          </a:p>
          <a:p>
            <a:pPr marL="514350" indent="-514350">
              <a:buFont typeface="+mj-lt"/>
              <a:buAutoNum type="arabicPeriod"/>
            </a:pPr>
            <a:endParaRPr lang="en-US" sz="3200" dirty="0"/>
          </a:p>
          <a:p>
            <a:pPr marL="514350" indent="-514350">
              <a:buFont typeface="+mj-lt"/>
              <a:buAutoNum type="arabicPeriod"/>
            </a:pPr>
            <a:r>
              <a:rPr lang="en-US" sz="3200" b="1" dirty="0"/>
              <a:t>Accuracy</a:t>
            </a:r>
            <a:r>
              <a:rPr lang="en-US" sz="3200" dirty="0"/>
              <a:t>: The proportion of correct predictions over the total predictions. It's commonly used for classification tasks.</a:t>
            </a:r>
          </a:p>
          <a:p>
            <a:pPr marL="514350" indent="-514350">
              <a:buFont typeface="+mj-lt"/>
              <a:buAutoNum type="arabicPeriod"/>
            </a:pPr>
            <a:endParaRPr lang="en-US" sz="3200" dirty="0"/>
          </a:p>
          <a:p>
            <a:pPr marL="514350" indent="-514350">
              <a:buFont typeface="+mj-lt"/>
              <a:buAutoNum type="arabicPeriod"/>
            </a:pPr>
            <a:r>
              <a:rPr lang="en-US" sz="3200" b="1" dirty="0"/>
              <a:t>Precision and Recall</a:t>
            </a:r>
            <a:r>
              <a:rPr lang="en-US" sz="3200" dirty="0"/>
              <a:t>: Relevant for tasks like text classification, precision measures the proportion of correctly predicted positive instances, while recall measures the proportion of actual positive instances correctly predicted.</a:t>
            </a:r>
          </a:p>
          <a:p>
            <a:pPr marL="514350" indent="-514350">
              <a:buFont typeface="+mj-lt"/>
              <a:buAutoNum type="arabicPeriod"/>
            </a:pPr>
            <a:endParaRPr lang="en-US" sz="3200" dirty="0"/>
          </a:p>
          <a:p>
            <a:pPr marL="514350" indent="-514350">
              <a:buFont typeface="+mj-lt"/>
              <a:buAutoNum type="arabicPeriod"/>
            </a:pPr>
            <a:r>
              <a:rPr lang="en-US" sz="3200" b="1" dirty="0"/>
              <a:t>F1 Score</a:t>
            </a:r>
            <a:r>
              <a:rPr lang="en-US" sz="3200" dirty="0"/>
              <a:t>: A harmonic mean of precision and recall, providing a balanced evaluation for imbalanced datasets.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4" name="TextBox 4"/>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5" name="TextBox 5"/>
          <p:cNvSpPr txBox="1"/>
          <p:nvPr/>
        </p:nvSpPr>
        <p:spPr>
          <a:xfrm>
            <a:off x="647145" y="634282"/>
            <a:ext cx="16994328" cy="838819"/>
          </a:xfrm>
          <a:prstGeom prst="rect">
            <a:avLst/>
          </a:prstGeom>
        </p:spPr>
        <p:txBody>
          <a:bodyPr lIns="0" tIns="0" rIns="0" bIns="0" rtlCol="0" anchor="t">
            <a:spAutoFit/>
          </a:bodyPr>
          <a:lstStyle/>
          <a:p>
            <a:pPr>
              <a:lnSpc>
                <a:spcPts val="7000"/>
              </a:lnSpc>
            </a:pPr>
            <a:r>
              <a:rPr lang="en-US" sz="5000" dirty="0" smtClean="0">
                <a:solidFill>
                  <a:srgbClr val="004AAD"/>
                </a:solidFill>
                <a:latin typeface="Canva Sans Bold"/>
              </a:rPr>
              <a:t>NLP Specific Performance </a:t>
            </a:r>
            <a:r>
              <a:rPr lang="en-US" sz="5000" dirty="0">
                <a:solidFill>
                  <a:srgbClr val="004AAD"/>
                </a:solidFill>
                <a:latin typeface="Canva Sans Bold"/>
              </a:rPr>
              <a:t>Evaluation</a:t>
            </a:r>
          </a:p>
        </p:txBody>
      </p:sp>
      <p:sp>
        <p:nvSpPr>
          <p:cNvPr id="6" name="Rectangle 5"/>
          <p:cNvSpPr/>
          <p:nvPr/>
        </p:nvSpPr>
        <p:spPr>
          <a:xfrm>
            <a:off x="540821" y="1511201"/>
            <a:ext cx="17283179" cy="1077218"/>
          </a:xfrm>
          <a:prstGeom prst="rect">
            <a:avLst/>
          </a:prstGeom>
        </p:spPr>
        <p:txBody>
          <a:bodyPr wrap="square">
            <a:spAutoFit/>
          </a:bodyPr>
          <a:lstStyle/>
          <a:p>
            <a:r>
              <a:rPr lang="en-US" sz="3200" b="1" dirty="0" smtClean="0"/>
              <a:t>There are also metrics that can </a:t>
            </a:r>
            <a:r>
              <a:rPr lang="en-US" sz="3200" b="1" dirty="0"/>
              <a:t>be considered NLP-specific performance metrics because they are tailored to evaluate the performance of specific tasks within the field of </a:t>
            </a:r>
            <a:r>
              <a:rPr lang="en-US" sz="3200" b="1" dirty="0" smtClean="0"/>
              <a:t>NLP:</a:t>
            </a:r>
            <a:endParaRPr lang="en-US" sz="3200" b="1" dirty="0"/>
          </a:p>
        </p:txBody>
      </p:sp>
      <p:sp>
        <p:nvSpPr>
          <p:cNvPr id="7" name="Rectangle 6"/>
          <p:cNvSpPr/>
          <p:nvPr/>
        </p:nvSpPr>
        <p:spPr>
          <a:xfrm>
            <a:off x="540821" y="3021806"/>
            <a:ext cx="17630815" cy="5139869"/>
          </a:xfrm>
          <a:prstGeom prst="rect">
            <a:avLst/>
          </a:prstGeom>
        </p:spPr>
        <p:txBody>
          <a:bodyPr wrap="square">
            <a:spAutoFit/>
          </a:bodyPr>
          <a:lstStyle/>
          <a:p>
            <a:r>
              <a:rPr lang="en-US" sz="4000" b="1" dirty="0" smtClean="0"/>
              <a:t>NLP </a:t>
            </a:r>
            <a:r>
              <a:rPr lang="en-US" sz="4000" b="1" dirty="0"/>
              <a:t>performance metrics in </a:t>
            </a:r>
            <a:r>
              <a:rPr lang="en-US" sz="4000" b="1" dirty="0" smtClean="0"/>
              <a:t>NLP</a:t>
            </a:r>
          </a:p>
          <a:p>
            <a:pPr marL="514350" indent="-514350">
              <a:buFont typeface="+mj-lt"/>
              <a:buAutoNum type="arabicPeriod"/>
            </a:pPr>
            <a:endParaRPr lang="en-US" sz="3200" dirty="0"/>
          </a:p>
          <a:p>
            <a:pPr marL="514350" indent="-514350">
              <a:buFont typeface="+mj-lt"/>
              <a:buAutoNum type="arabicPeriod"/>
            </a:pPr>
            <a:r>
              <a:rPr lang="en-US" sz="3200" b="1" dirty="0"/>
              <a:t>BLEU Score</a:t>
            </a:r>
            <a:r>
              <a:rPr lang="en-US" sz="3200" dirty="0"/>
              <a:t>: This metric </a:t>
            </a:r>
            <a:r>
              <a:rPr lang="en-US" sz="3200" dirty="0" smtClean="0"/>
              <a:t>evaluates </a:t>
            </a:r>
            <a:r>
              <a:rPr lang="en-US" sz="3200" dirty="0"/>
              <a:t>the quality of translated text by comparing it to reference translations. BLEU is designed to assess the accuracy and fluency of </a:t>
            </a:r>
            <a:r>
              <a:rPr lang="en-US" sz="3200" dirty="0" smtClean="0"/>
              <a:t>translations.</a:t>
            </a:r>
          </a:p>
          <a:p>
            <a:pPr marL="514350" indent="-514350">
              <a:buFont typeface="+mj-lt"/>
              <a:buAutoNum type="arabicPeriod"/>
            </a:pPr>
            <a:endParaRPr lang="en-US" sz="3200" dirty="0"/>
          </a:p>
          <a:p>
            <a:pPr marL="514350" indent="-514350">
              <a:buFont typeface="+mj-lt"/>
              <a:buAutoNum type="arabicPeriod"/>
            </a:pPr>
            <a:r>
              <a:rPr lang="en-US" sz="3200" b="1" dirty="0"/>
              <a:t>Perplexity</a:t>
            </a:r>
            <a:r>
              <a:rPr lang="en-US" sz="3200" dirty="0"/>
              <a:t>: Perplexity is used to evaluate language </a:t>
            </a:r>
            <a:r>
              <a:rPr lang="en-US" sz="3200" dirty="0" smtClean="0"/>
              <a:t>models by measuring </a:t>
            </a:r>
            <a:r>
              <a:rPr lang="en-US" sz="3200" dirty="0"/>
              <a:t>how well a language model predicts the next word in a sequence. </a:t>
            </a:r>
            <a:endParaRPr lang="en-US" sz="3200" dirty="0" smtClean="0"/>
          </a:p>
          <a:p>
            <a:pPr marL="514350" indent="-514350">
              <a:buFont typeface="+mj-lt"/>
              <a:buAutoNum type="arabicPeriod"/>
            </a:pPr>
            <a:endParaRPr lang="en-US" sz="3200" dirty="0"/>
          </a:p>
          <a:p>
            <a:pPr marL="514350" indent="-514350">
              <a:buFont typeface="+mj-lt"/>
              <a:buAutoNum type="arabicPeriod"/>
            </a:pPr>
            <a:r>
              <a:rPr lang="en-US" sz="3200" b="1" dirty="0"/>
              <a:t>ROUGE </a:t>
            </a:r>
            <a:r>
              <a:rPr lang="en-US" sz="3200" b="1" dirty="0"/>
              <a:t>Score</a:t>
            </a:r>
            <a:r>
              <a:rPr lang="en-US" sz="3200" dirty="0"/>
              <a:t>: This metric is designed for evaluating the quality of text </a:t>
            </a:r>
            <a:r>
              <a:rPr lang="en-US" sz="3200" dirty="0" smtClean="0"/>
              <a:t>summarization by assessing </a:t>
            </a:r>
            <a:r>
              <a:rPr lang="en-US" sz="3200" dirty="0"/>
              <a:t>how well the generated summary captures the key information present in the reference summaries. </a:t>
            </a:r>
          </a:p>
        </p:txBody>
      </p:sp>
    </p:spTree>
    <p:extLst>
      <p:ext uri="{BB962C8B-B14F-4D97-AF65-F5344CB8AC3E}">
        <p14:creationId xmlns:p14="http://schemas.microsoft.com/office/powerpoint/2010/main" val="241609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9130473" y="550206"/>
            <a:ext cx="8693528" cy="1606955"/>
          </a:xfrm>
          <a:custGeom>
            <a:avLst/>
            <a:gdLst/>
            <a:ahLst/>
            <a:cxnLst/>
            <a:rect l="l" t="t" r="r" b="b"/>
            <a:pathLst>
              <a:path w="8693528" h="1606955">
                <a:moveTo>
                  <a:pt x="0" y="0"/>
                </a:moveTo>
                <a:lnTo>
                  <a:pt x="8693528" y="0"/>
                </a:lnTo>
                <a:lnTo>
                  <a:pt x="8693528" y="1606955"/>
                </a:lnTo>
                <a:lnTo>
                  <a:pt x="0" y="1606955"/>
                </a:lnTo>
                <a:lnTo>
                  <a:pt x="0" y="0"/>
                </a:lnTo>
                <a:close/>
              </a:path>
            </a:pathLst>
          </a:custGeom>
          <a:blipFill>
            <a:blip r:embed="rId2"/>
            <a:stretch>
              <a:fillRect/>
            </a:stretch>
          </a:blipFill>
        </p:spPr>
      </p:sp>
      <p:sp>
        <p:nvSpPr>
          <p:cNvPr id="4" name="TextBox 4"/>
          <p:cNvSpPr txBox="1"/>
          <p:nvPr/>
        </p:nvSpPr>
        <p:spPr>
          <a:xfrm>
            <a:off x="749496" y="4377411"/>
            <a:ext cx="15709704" cy="1615827"/>
          </a:xfrm>
          <a:prstGeom prst="rect">
            <a:avLst/>
          </a:prstGeom>
        </p:spPr>
        <p:txBody>
          <a:bodyPr wrap="square" lIns="0" tIns="0" rIns="0" bIns="0" rtlCol="0" anchor="t">
            <a:spAutoFit/>
          </a:bodyPr>
          <a:lstStyle/>
          <a:p>
            <a:pPr>
              <a:lnSpc>
                <a:spcPts val="12559"/>
              </a:lnSpc>
            </a:pPr>
            <a:r>
              <a:rPr lang="en-US" sz="8971" dirty="0">
                <a:solidFill>
                  <a:srgbClr val="000000"/>
                </a:solidFill>
                <a:latin typeface="Canva Sans Bold"/>
              </a:rPr>
              <a:t>TEXT CLASSIFICATION</a:t>
            </a:r>
          </a:p>
        </p:txBody>
      </p:sp>
      <p:sp>
        <p:nvSpPr>
          <p:cNvPr id="5" name="TextBox 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6" name="TextBox 6"/>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7" name="TextBox 7"/>
          <p:cNvSpPr txBox="1"/>
          <p:nvPr/>
        </p:nvSpPr>
        <p:spPr>
          <a:xfrm>
            <a:off x="749357" y="2693847"/>
            <a:ext cx="2141152" cy="916147"/>
          </a:xfrm>
          <a:prstGeom prst="rect">
            <a:avLst/>
          </a:prstGeom>
        </p:spPr>
        <p:txBody>
          <a:bodyPr lIns="0" tIns="0" rIns="0" bIns="0" rtlCol="0" anchor="t">
            <a:spAutoFit/>
          </a:bodyPr>
          <a:lstStyle/>
          <a:p>
            <a:pPr>
              <a:lnSpc>
                <a:spcPts val="7520"/>
              </a:lnSpc>
            </a:pPr>
            <a:r>
              <a:rPr lang="en-US" sz="5371">
                <a:solidFill>
                  <a:srgbClr val="000000"/>
                </a:solidFill>
                <a:latin typeface="Canva Sans Bold"/>
              </a:rPr>
              <a:t>DAY 1:</a:t>
            </a:r>
          </a:p>
        </p:txBody>
      </p:sp>
      <p:sp>
        <p:nvSpPr>
          <p:cNvPr id="8" name="AutoShape 8"/>
          <p:cNvSpPr/>
          <p:nvPr/>
        </p:nvSpPr>
        <p:spPr>
          <a:xfrm>
            <a:off x="749231" y="4074704"/>
            <a:ext cx="13850771" cy="41699"/>
          </a:xfrm>
          <a:prstGeom prst="line">
            <a:avLst/>
          </a:prstGeom>
          <a:ln w="95250" cap="flat">
            <a:solidFill>
              <a:srgbClr val="004AAD"/>
            </a:solidFill>
            <a:prstDash val="solid"/>
            <a:headEnd type="none" w="sm" len="sm"/>
            <a:tailEnd type="none" w="sm" len="sm"/>
          </a:ln>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10363200" y="1943100"/>
            <a:ext cx="7109801" cy="4371558"/>
          </a:xfrm>
          <a:custGeom>
            <a:avLst/>
            <a:gdLst/>
            <a:ahLst/>
            <a:cxnLst/>
            <a:rect l="l" t="t" r="r" b="b"/>
            <a:pathLst>
              <a:path w="7109801" h="3497159">
                <a:moveTo>
                  <a:pt x="0" y="0"/>
                </a:moveTo>
                <a:lnTo>
                  <a:pt x="7109800" y="0"/>
                </a:lnTo>
                <a:lnTo>
                  <a:pt x="7109800" y="3497160"/>
                </a:lnTo>
                <a:lnTo>
                  <a:pt x="0" y="3497160"/>
                </a:lnTo>
                <a:lnTo>
                  <a:pt x="0" y="0"/>
                </a:lnTo>
                <a:close/>
              </a:path>
            </a:pathLst>
          </a:custGeom>
          <a:blipFill>
            <a:blip r:embed="rId2"/>
            <a:stretch>
              <a:fillRect t="-22418" b="-38722"/>
            </a:stretch>
          </a:blipFill>
        </p:spPr>
      </p:sp>
      <p:sp>
        <p:nvSpPr>
          <p:cNvPr id="4" name="TextBox 4"/>
          <p:cNvSpPr txBox="1"/>
          <p:nvPr/>
        </p:nvSpPr>
        <p:spPr>
          <a:xfrm>
            <a:off x="787066" y="499137"/>
            <a:ext cx="6977945" cy="863578"/>
          </a:xfrm>
          <a:prstGeom prst="rect">
            <a:avLst/>
          </a:prstGeom>
        </p:spPr>
        <p:txBody>
          <a:bodyPr lIns="0" tIns="0" rIns="0" bIns="0" rtlCol="0" anchor="t">
            <a:spAutoFit/>
          </a:bodyPr>
          <a:lstStyle/>
          <a:p>
            <a:pPr>
              <a:lnSpc>
                <a:spcPts val="7000"/>
              </a:lnSpc>
            </a:pPr>
            <a:r>
              <a:rPr lang="en-US" sz="5000">
                <a:solidFill>
                  <a:srgbClr val="004AAD"/>
                </a:solidFill>
                <a:latin typeface="Canva Sans Bold"/>
              </a:rPr>
              <a:t>TEXT CLASSIFICATION</a:t>
            </a:r>
          </a:p>
        </p:txBody>
      </p:sp>
      <p:sp>
        <p:nvSpPr>
          <p:cNvPr id="5" name="TextBox 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6" name="TextBox 6"/>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7" name="TextBox 7"/>
          <p:cNvSpPr txBox="1"/>
          <p:nvPr/>
        </p:nvSpPr>
        <p:spPr>
          <a:xfrm>
            <a:off x="787066" y="2066861"/>
            <a:ext cx="8966534" cy="4308872"/>
          </a:xfrm>
          <a:prstGeom prst="rect">
            <a:avLst/>
          </a:prstGeom>
        </p:spPr>
        <p:txBody>
          <a:bodyPr wrap="square" lIns="0" tIns="0" rIns="0" bIns="0" rtlCol="0" anchor="t">
            <a:spAutoFit/>
          </a:bodyPr>
          <a:lstStyle/>
          <a:p>
            <a:pPr algn="just">
              <a:lnSpc>
                <a:spcPts val="4200"/>
              </a:lnSpc>
              <a:spcBef>
                <a:spcPct val="0"/>
              </a:spcBef>
            </a:pPr>
            <a:r>
              <a:rPr lang="en-US" sz="3000" dirty="0">
                <a:solidFill>
                  <a:srgbClr val="000000"/>
                </a:solidFill>
                <a:latin typeface="Canva Sans"/>
              </a:rPr>
              <a:t>Text classification is a technique used in natural language processing (NLP) to sort and label different types of written documents automatically. It's an important part of many NLP applications, including tasks like figuring out the sentiment behind a text, detecting spam messages, classifying topics, and organizing documents.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68051" y="380469"/>
            <a:ext cx="8693528" cy="1606955"/>
          </a:xfrm>
          <a:custGeom>
            <a:avLst/>
            <a:gdLst/>
            <a:ahLst/>
            <a:cxnLst/>
            <a:rect l="l" t="t" r="r" b="b"/>
            <a:pathLst>
              <a:path w="8693528" h="1606955">
                <a:moveTo>
                  <a:pt x="0" y="0"/>
                </a:moveTo>
                <a:lnTo>
                  <a:pt x="8693528" y="0"/>
                </a:lnTo>
                <a:lnTo>
                  <a:pt x="8693528" y="1606955"/>
                </a:lnTo>
                <a:lnTo>
                  <a:pt x="0" y="1606955"/>
                </a:lnTo>
                <a:lnTo>
                  <a:pt x="0" y="0"/>
                </a:lnTo>
                <a:close/>
              </a:path>
            </a:pathLst>
          </a:custGeom>
          <a:blipFill>
            <a:blip r:embed="rId2"/>
            <a:stretch>
              <a:fillRect/>
            </a:stretch>
          </a:blipFill>
        </p:spPr>
      </p:sp>
      <p:sp>
        <p:nvSpPr>
          <p:cNvPr id="3" name="TextBox 3"/>
          <p:cNvSpPr txBox="1"/>
          <p:nvPr/>
        </p:nvSpPr>
        <p:spPr>
          <a:xfrm>
            <a:off x="845823" y="2938279"/>
            <a:ext cx="17044455" cy="4141221"/>
          </a:xfrm>
          <a:prstGeom prst="rect">
            <a:avLst/>
          </a:prstGeom>
        </p:spPr>
        <p:txBody>
          <a:bodyPr lIns="0" tIns="0" rIns="0" bIns="0" rtlCol="0" anchor="t">
            <a:spAutoFit/>
          </a:bodyPr>
          <a:lstStyle/>
          <a:p>
            <a:pPr>
              <a:lnSpc>
                <a:spcPts val="11307"/>
              </a:lnSpc>
            </a:pPr>
            <a:r>
              <a:rPr lang="en-US" sz="8077" dirty="0">
                <a:solidFill>
                  <a:srgbClr val="004AAD"/>
                </a:solidFill>
                <a:latin typeface="Canva Sans Bold"/>
              </a:rPr>
              <a:t>DAY 1: </a:t>
            </a:r>
          </a:p>
          <a:p>
            <a:pPr>
              <a:lnSpc>
                <a:spcPts val="22505"/>
              </a:lnSpc>
            </a:pPr>
            <a:r>
              <a:rPr lang="en-US" sz="16075" dirty="0">
                <a:solidFill>
                  <a:srgbClr val="004AAD"/>
                </a:solidFill>
                <a:latin typeface="Canva Sans Bold"/>
              </a:rPr>
              <a:t>WHAT IS AI?</a:t>
            </a:r>
          </a:p>
        </p:txBody>
      </p:sp>
      <p:sp>
        <p:nvSpPr>
          <p:cNvPr id="4" name="AutoShape 4"/>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5" name="TextBox 5"/>
          <p:cNvSpPr txBox="1"/>
          <p:nvPr/>
        </p:nvSpPr>
        <p:spPr>
          <a:xfrm>
            <a:off x="392540"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6" name="TextBox 6"/>
          <p:cNvSpPr txBox="1"/>
          <p:nvPr/>
        </p:nvSpPr>
        <p:spPr>
          <a:xfrm>
            <a:off x="9523939" y="9601366"/>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3482" y="1576535"/>
            <a:ext cx="10679570" cy="8453406"/>
          </a:xfrm>
          <a:custGeom>
            <a:avLst/>
            <a:gdLst/>
            <a:ahLst/>
            <a:cxnLst/>
            <a:rect l="l" t="t" r="r" b="b"/>
            <a:pathLst>
              <a:path w="10679570" h="8453406">
                <a:moveTo>
                  <a:pt x="0" y="0"/>
                </a:moveTo>
                <a:lnTo>
                  <a:pt x="10679570" y="0"/>
                </a:lnTo>
                <a:lnTo>
                  <a:pt x="10679570" y="8453406"/>
                </a:lnTo>
                <a:lnTo>
                  <a:pt x="0" y="8453406"/>
                </a:lnTo>
                <a:lnTo>
                  <a:pt x="0" y="0"/>
                </a:lnTo>
                <a:close/>
              </a:path>
            </a:pathLst>
          </a:custGeom>
          <a:blipFill>
            <a:blip r:embed="rId2"/>
            <a:stretch>
              <a:fillRect/>
            </a:stretch>
          </a:blipFill>
        </p:spPr>
      </p:sp>
      <p:sp>
        <p:nvSpPr>
          <p:cNvPr id="3" name="TextBox 3"/>
          <p:cNvSpPr txBox="1"/>
          <p:nvPr/>
        </p:nvSpPr>
        <p:spPr>
          <a:xfrm>
            <a:off x="363482" y="309074"/>
            <a:ext cx="11312261" cy="863578"/>
          </a:xfrm>
          <a:prstGeom prst="rect">
            <a:avLst/>
          </a:prstGeom>
        </p:spPr>
        <p:txBody>
          <a:bodyPr lIns="0" tIns="0" rIns="0" bIns="0" rtlCol="0" anchor="t">
            <a:spAutoFit/>
          </a:bodyPr>
          <a:lstStyle/>
          <a:p>
            <a:pPr>
              <a:lnSpc>
                <a:spcPts val="7000"/>
              </a:lnSpc>
            </a:pPr>
            <a:r>
              <a:rPr lang="en-US" sz="5000">
                <a:solidFill>
                  <a:srgbClr val="004AAD"/>
                </a:solidFill>
                <a:latin typeface="Canva Sans Bold"/>
              </a:rPr>
              <a:t>EXAMPLE OF TEXT CLASSIFICATION:</a:t>
            </a:r>
          </a:p>
        </p:txBody>
      </p:sp>
      <p:sp>
        <p:nvSpPr>
          <p:cNvPr id="4" name="TextBox 4"/>
          <p:cNvSpPr txBox="1"/>
          <p:nvPr/>
        </p:nvSpPr>
        <p:spPr>
          <a:xfrm>
            <a:off x="11363339" y="2981501"/>
            <a:ext cx="6204812" cy="4630702"/>
          </a:xfrm>
          <a:prstGeom prst="rect">
            <a:avLst/>
          </a:prstGeom>
        </p:spPr>
        <p:txBody>
          <a:bodyPr lIns="0" tIns="0" rIns="0" bIns="0" rtlCol="0" anchor="t">
            <a:spAutoFit/>
          </a:bodyPr>
          <a:lstStyle/>
          <a:p>
            <a:pPr>
              <a:lnSpc>
                <a:spcPts val="4620"/>
              </a:lnSpc>
              <a:spcBef>
                <a:spcPct val="0"/>
              </a:spcBef>
            </a:pPr>
            <a:r>
              <a:rPr lang="en-US" sz="3300" dirty="0">
                <a:solidFill>
                  <a:srgbClr val="004AAD"/>
                </a:solidFill>
                <a:latin typeface="Canva Sans Bold"/>
              </a:rPr>
              <a:t>Sentiment analysis </a:t>
            </a:r>
            <a:r>
              <a:rPr lang="en-US" sz="3300" dirty="0">
                <a:solidFill>
                  <a:srgbClr val="004AAD"/>
                </a:solidFill>
                <a:latin typeface="Canva Sans"/>
              </a:rPr>
              <a:t>is a technique used to understand the emotions, attitudes, and opinions expressed in written text. It helps us figure out whether a piece of text is positive, negative, or neutral in terms of sentiment.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9130473" y="550206"/>
            <a:ext cx="8693528" cy="1606955"/>
          </a:xfrm>
          <a:custGeom>
            <a:avLst/>
            <a:gdLst/>
            <a:ahLst/>
            <a:cxnLst/>
            <a:rect l="l" t="t" r="r" b="b"/>
            <a:pathLst>
              <a:path w="8693528" h="1606955">
                <a:moveTo>
                  <a:pt x="0" y="0"/>
                </a:moveTo>
                <a:lnTo>
                  <a:pt x="8693528" y="0"/>
                </a:lnTo>
                <a:lnTo>
                  <a:pt x="8693528" y="1606955"/>
                </a:lnTo>
                <a:lnTo>
                  <a:pt x="0" y="1606955"/>
                </a:lnTo>
                <a:lnTo>
                  <a:pt x="0" y="0"/>
                </a:lnTo>
                <a:close/>
              </a:path>
            </a:pathLst>
          </a:custGeom>
          <a:blipFill>
            <a:blip r:embed="rId2"/>
            <a:stretch>
              <a:fillRect/>
            </a:stretch>
          </a:blipFill>
        </p:spPr>
      </p:sp>
      <p:sp>
        <p:nvSpPr>
          <p:cNvPr id="4" name="TextBox 4"/>
          <p:cNvSpPr txBox="1"/>
          <p:nvPr/>
        </p:nvSpPr>
        <p:spPr>
          <a:xfrm>
            <a:off x="749496" y="4386936"/>
            <a:ext cx="16019309" cy="2956606"/>
          </a:xfrm>
          <a:prstGeom prst="rect">
            <a:avLst/>
          </a:prstGeom>
        </p:spPr>
        <p:txBody>
          <a:bodyPr lIns="0" tIns="0" rIns="0" bIns="0" rtlCol="0" anchor="t">
            <a:spAutoFit/>
          </a:bodyPr>
          <a:lstStyle/>
          <a:p>
            <a:pPr>
              <a:lnSpc>
                <a:spcPts val="11860"/>
              </a:lnSpc>
            </a:pPr>
            <a:r>
              <a:rPr lang="en-US" sz="8471">
                <a:solidFill>
                  <a:srgbClr val="000000"/>
                </a:solidFill>
                <a:latin typeface="Canva Sans Bold"/>
              </a:rPr>
              <a:t>NAMED ENTITY RECOGNITION</a:t>
            </a:r>
          </a:p>
          <a:p>
            <a:pPr>
              <a:lnSpc>
                <a:spcPts val="11860"/>
              </a:lnSpc>
            </a:pPr>
            <a:r>
              <a:rPr lang="en-US" sz="8471">
                <a:solidFill>
                  <a:srgbClr val="000000"/>
                </a:solidFill>
                <a:latin typeface="Canva Sans Bold"/>
              </a:rPr>
              <a:t>(NER)</a:t>
            </a:r>
          </a:p>
        </p:txBody>
      </p:sp>
      <p:sp>
        <p:nvSpPr>
          <p:cNvPr id="5" name="TextBox 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a:rPr>
              <a:t>CHED - LAKAS Capacity Building</a:t>
            </a:r>
          </a:p>
        </p:txBody>
      </p:sp>
      <p:sp>
        <p:nvSpPr>
          <p:cNvPr id="6" name="TextBox 6"/>
          <p:cNvSpPr txBox="1"/>
          <p:nvPr/>
        </p:nvSpPr>
        <p:spPr>
          <a:xfrm>
            <a:off x="9429093" y="9534525"/>
            <a:ext cx="8394908" cy="514306"/>
          </a:xfrm>
          <a:prstGeom prst="rect">
            <a:avLst/>
          </a:prstGeom>
        </p:spPr>
        <p:txBody>
          <a:bodyPr lIns="0" tIns="0" rIns="0" bIns="0" rtlCol="0" anchor="t">
            <a:spAutoFit/>
          </a:bodyPr>
          <a:lstStyle/>
          <a:p>
            <a:pPr algn="r">
              <a:lnSpc>
                <a:spcPts val="4200"/>
              </a:lnSpc>
            </a:pPr>
            <a:r>
              <a:rPr lang="en-US" sz="3000">
                <a:solidFill>
                  <a:srgbClr val="000000"/>
                </a:solidFill>
                <a:latin typeface="Canva Sans"/>
              </a:rPr>
              <a:t>August 14-16, 2023</a:t>
            </a:r>
          </a:p>
        </p:txBody>
      </p:sp>
      <p:sp>
        <p:nvSpPr>
          <p:cNvPr id="7" name="TextBox 7"/>
          <p:cNvSpPr txBox="1"/>
          <p:nvPr/>
        </p:nvSpPr>
        <p:spPr>
          <a:xfrm>
            <a:off x="749357" y="2693847"/>
            <a:ext cx="2141152" cy="916147"/>
          </a:xfrm>
          <a:prstGeom prst="rect">
            <a:avLst/>
          </a:prstGeom>
        </p:spPr>
        <p:txBody>
          <a:bodyPr lIns="0" tIns="0" rIns="0" bIns="0" rtlCol="0" anchor="t">
            <a:spAutoFit/>
          </a:bodyPr>
          <a:lstStyle/>
          <a:p>
            <a:pPr>
              <a:lnSpc>
                <a:spcPts val="7520"/>
              </a:lnSpc>
            </a:pPr>
            <a:r>
              <a:rPr lang="en-US" sz="5371">
                <a:solidFill>
                  <a:srgbClr val="000000"/>
                </a:solidFill>
                <a:latin typeface="Canva Sans Bold"/>
              </a:rPr>
              <a:t>DAY 1:</a:t>
            </a:r>
          </a:p>
        </p:txBody>
      </p:sp>
      <p:sp>
        <p:nvSpPr>
          <p:cNvPr id="8" name="AutoShape 8"/>
          <p:cNvSpPr/>
          <p:nvPr/>
        </p:nvSpPr>
        <p:spPr>
          <a:xfrm>
            <a:off x="749231" y="4074704"/>
            <a:ext cx="13850771" cy="41699"/>
          </a:xfrm>
          <a:prstGeom prst="line">
            <a:avLst/>
          </a:prstGeom>
          <a:ln w="95250" cap="flat">
            <a:solidFill>
              <a:srgbClr val="004AAD"/>
            </a:solidFill>
            <a:prstDash val="solid"/>
            <a:headEnd type="none" w="sm" len="sm"/>
            <a:tailEnd type="none" w="sm" len="sm"/>
          </a:ln>
        </p:spPr>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4" name="TextBox 4"/>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5" name="TextBox 5"/>
          <p:cNvSpPr txBox="1"/>
          <p:nvPr/>
        </p:nvSpPr>
        <p:spPr>
          <a:xfrm>
            <a:off x="511514" y="1426140"/>
            <a:ext cx="10456673" cy="2154436"/>
          </a:xfrm>
          <a:prstGeom prst="rect">
            <a:avLst/>
          </a:prstGeom>
        </p:spPr>
        <p:txBody>
          <a:bodyPr wrap="square" lIns="0" tIns="0" rIns="0" bIns="0" rtlCol="0" anchor="t">
            <a:spAutoFit/>
          </a:bodyPr>
          <a:lstStyle/>
          <a:p>
            <a:pPr>
              <a:lnSpc>
                <a:spcPts val="8362"/>
              </a:lnSpc>
            </a:pPr>
            <a:r>
              <a:rPr lang="en-US" sz="5973" dirty="0">
                <a:solidFill>
                  <a:srgbClr val="000000"/>
                </a:solidFill>
                <a:latin typeface="Canva Sans Bold"/>
              </a:rPr>
              <a:t>NAMED </a:t>
            </a:r>
            <a:r>
              <a:rPr lang="en-US" sz="5973" dirty="0" smtClean="0">
                <a:solidFill>
                  <a:srgbClr val="000000"/>
                </a:solidFill>
                <a:latin typeface="Canva Sans Bold"/>
              </a:rPr>
              <a:t>ENTITY </a:t>
            </a:r>
          </a:p>
          <a:p>
            <a:pPr>
              <a:lnSpc>
                <a:spcPts val="8362"/>
              </a:lnSpc>
            </a:pPr>
            <a:r>
              <a:rPr lang="en-US" sz="5973" dirty="0" smtClean="0">
                <a:solidFill>
                  <a:srgbClr val="000000"/>
                </a:solidFill>
                <a:latin typeface="Canva Sans Bold"/>
              </a:rPr>
              <a:t>RECOGNITION</a:t>
            </a:r>
            <a:endParaRPr lang="en-US" sz="5973" dirty="0">
              <a:solidFill>
                <a:srgbClr val="000000"/>
              </a:solidFill>
              <a:latin typeface="Canva Sans Bold"/>
            </a:endParaRPr>
          </a:p>
        </p:txBody>
      </p:sp>
      <p:sp>
        <p:nvSpPr>
          <p:cNvPr id="6" name="TextBox 6"/>
          <p:cNvSpPr txBox="1"/>
          <p:nvPr/>
        </p:nvSpPr>
        <p:spPr>
          <a:xfrm>
            <a:off x="511514" y="4023600"/>
            <a:ext cx="11197032" cy="3313430"/>
          </a:xfrm>
          <a:prstGeom prst="rect">
            <a:avLst/>
          </a:prstGeom>
        </p:spPr>
        <p:txBody>
          <a:bodyPr lIns="0" tIns="0" rIns="0" bIns="0" rtlCol="0" anchor="t">
            <a:spAutoFit/>
          </a:bodyPr>
          <a:lstStyle/>
          <a:p>
            <a:pPr algn="just">
              <a:lnSpc>
                <a:spcPts val="5320"/>
              </a:lnSpc>
            </a:pPr>
            <a:r>
              <a:rPr lang="en-US" sz="3800">
                <a:solidFill>
                  <a:srgbClr val="000000"/>
                </a:solidFill>
                <a:latin typeface="Canva Sans"/>
              </a:rPr>
              <a:t>A concept in Natural Language Processing (NLP) that involves identifying and classifying named entities in text. Named entities are specific pieces of information, such as names of people, organizations, locations, dates, and more.</a:t>
            </a:r>
          </a:p>
        </p:txBody>
      </p:sp>
      <p:sp>
        <p:nvSpPr>
          <p:cNvPr id="7" name="Freeform 7"/>
          <p:cNvSpPr/>
          <p:nvPr/>
        </p:nvSpPr>
        <p:spPr>
          <a:xfrm>
            <a:off x="10968187" y="73217"/>
            <a:ext cx="5316720" cy="4086426"/>
          </a:xfrm>
          <a:custGeom>
            <a:avLst/>
            <a:gdLst/>
            <a:ahLst/>
            <a:cxnLst/>
            <a:rect l="l" t="t" r="r" b="b"/>
            <a:pathLst>
              <a:path w="5316720" h="4086426">
                <a:moveTo>
                  <a:pt x="0" y="0"/>
                </a:moveTo>
                <a:lnTo>
                  <a:pt x="5316720" y="0"/>
                </a:lnTo>
                <a:lnTo>
                  <a:pt x="5316720" y="4086426"/>
                </a:lnTo>
                <a:lnTo>
                  <a:pt x="0" y="4086426"/>
                </a:lnTo>
                <a:lnTo>
                  <a:pt x="0" y="0"/>
                </a:lnTo>
                <a:close/>
              </a:path>
            </a:pathLst>
          </a:custGeom>
          <a:blipFill>
            <a:blip r:embed="rId2">
              <a:extLst>
                <a:ext uri="{96DAC541-7B7A-43D3-8B79-37D633B846F1}">
                  <asvg:svgBlip xmlns:asvg="http://schemas.microsoft.com/office/drawing/2016/SVG/main" xmlns="" r:embed="rId3"/>
                </a:ext>
              </a:extLst>
            </a:blip>
            <a:stretch>
              <a:fillRect t="-2337" b="-2337"/>
            </a:stretch>
          </a:blipFill>
        </p:spPr>
      </p:sp>
      <p:sp>
        <p:nvSpPr>
          <p:cNvPr id="8" name="TextBox 8"/>
          <p:cNvSpPr txBox="1"/>
          <p:nvPr/>
        </p:nvSpPr>
        <p:spPr>
          <a:xfrm>
            <a:off x="11883743" y="740868"/>
            <a:ext cx="3485609" cy="2693973"/>
          </a:xfrm>
          <a:prstGeom prst="rect">
            <a:avLst/>
          </a:prstGeom>
        </p:spPr>
        <p:txBody>
          <a:bodyPr lIns="0" tIns="0" rIns="0" bIns="0" rtlCol="0" anchor="t">
            <a:spAutoFit/>
          </a:bodyPr>
          <a:lstStyle/>
          <a:p>
            <a:pPr algn="ctr">
              <a:lnSpc>
                <a:spcPts val="4288"/>
              </a:lnSpc>
            </a:pPr>
            <a:r>
              <a:rPr lang="en-US" sz="3063">
                <a:solidFill>
                  <a:srgbClr val="FFFFFF"/>
                </a:solidFill>
                <a:latin typeface="Canva Sans Bold"/>
              </a:rPr>
              <a:t>John works at Apple Inc. in California and was born on July 10, 1985.</a:t>
            </a:r>
          </a:p>
        </p:txBody>
      </p:sp>
      <p:sp>
        <p:nvSpPr>
          <p:cNvPr id="9" name="Freeform 9"/>
          <p:cNvSpPr/>
          <p:nvPr/>
        </p:nvSpPr>
        <p:spPr>
          <a:xfrm flipH="1">
            <a:off x="12971280" y="4099800"/>
            <a:ext cx="5316720" cy="4086426"/>
          </a:xfrm>
          <a:custGeom>
            <a:avLst/>
            <a:gdLst/>
            <a:ahLst/>
            <a:cxnLst/>
            <a:rect l="l" t="t" r="r" b="b"/>
            <a:pathLst>
              <a:path w="5316720" h="4086426">
                <a:moveTo>
                  <a:pt x="5316720" y="0"/>
                </a:moveTo>
                <a:lnTo>
                  <a:pt x="0" y="0"/>
                </a:lnTo>
                <a:lnTo>
                  <a:pt x="0" y="4086426"/>
                </a:lnTo>
                <a:lnTo>
                  <a:pt x="5316720" y="4086426"/>
                </a:lnTo>
                <a:lnTo>
                  <a:pt x="5316720" y="0"/>
                </a:lnTo>
                <a:close/>
              </a:path>
            </a:pathLst>
          </a:custGeom>
          <a:blipFill>
            <a:blip r:embed="rId4">
              <a:extLst>
                <a:ext uri="{96DAC541-7B7A-43D3-8B79-37D633B846F1}">
                  <asvg:svgBlip xmlns:asvg="http://schemas.microsoft.com/office/drawing/2016/SVG/main" xmlns="" r:embed="rId5"/>
                </a:ext>
              </a:extLst>
            </a:blip>
            <a:stretch>
              <a:fillRect t="-2337" b="-2337"/>
            </a:stretch>
          </a:blipFill>
        </p:spPr>
      </p:sp>
      <p:sp>
        <p:nvSpPr>
          <p:cNvPr id="10" name="TextBox 10"/>
          <p:cNvSpPr txBox="1"/>
          <p:nvPr/>
        </p:nvSpPr>
        <p:spPr>
          <a:xfrm>
            <a:off x="13434322" y="5402008"/>
            <a:ext cx="4854297" cy="21748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Canva Sans Bold"/>
              </a:rPr>
              <a:t>Person:"John"</a:t>
            </a:r>
          </a:p>
          <a:p>
            <a:pPr marL="539749" lvl="1" indent="-269875">
              <a:lnSpc>
                <a:spcPts val="3499"/>
              </a:lnSpc>
              <a:buFont typeface="Arial"/>
              <a:buChar char="•"/>
            </a:pPr>
            <a:r>
              <a:rPr lang="en-US" sz="2499">
                <a:solidFill>
                  <a:srgbClr val="000000"/>
                </a:solidFill>
                <a:latin typeface="Canva Sans Bold"/>
              </a:rPr>
              <a:t>Organization: "Apple Inc."</a:t>
            </a:r>
          </a:p>
          <a:p>
            <a:pPr marL="539749" lvl="1" indent="-269875">
              <a:lnSpc>
                <a:spcPts val="3499"/>
              </a:lnSpc>
              <a:buFont typeface="Arial"/>
              <a:buChar char="•"/>
            </a:pPr>
            <a:r>
              <a:rPr lang="en-US" sz="2499">
                <a:solidFill>
                  <a:srgbClr val="000000"/>
                </a:solidFill>
                <a:latin typeface="Canva Sans Bold"/>
              </a:rPr>
              <a:t>Location:"California"</a:t>
            </a:r>
          </a:p>
          <a:p>
            <a:pPr marL="539749" lvl="1" indent="-269875">
              <a:lnSpc>
                <a:spcPts val="3499"/>
              </a:lnSpc>
              <a:buFont typeface="Arial"/>
              <a:buChar char="•"/>
            </a:pPr>
            <a:r>
              <a:rPr lang="en-US" sz="2499">
                <a:solidFill>
                  <a:srgbClr val="000000"/>
                </a:solidFill>
                <a:latin typeface="Canva Sans Bold"/>
              </a:rPr>
              <a:t>Date: "July 10, 1985"</a:t>
            </a:r>
          </a:p>
          <a:p>
            <a:pPr>
              <a:lnSpc>
                <a:spcPts val="3499"/>
              </a:lnSpc>
            </a:pPr>
            <a:endParaRPr lang="en-US" sz="2499">
              <a:solidFill>
                <a:srgbClr val="000000"/>
              </a:solidFill>
              <a:latin typeface="Canva Sans Bo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13029946" y="1028700"/>
            <a:ext cx="3660355" cy="5868304"/>
          </a:xfrm>
          <a:custGeom>
            <a:avLst/>
            <a:gdLst/>
            <a:ahLst/>
            <a:cxnLst/>
            <a:rect l="l" t="t" r="r" b="b"/>
            <a:pathLst>
              <a:path w="3660355" h="5868304">
                <a:moveTo>
                  <a:pt x="0" y="0"/>
                </a:moveTo>
                <a:lnTo>
                  <a:pt x="3660355" y="0"/>
                </a:lnTo>
                <a:lnTo>
                  <a:pt x="3660355" y="5868304"/>
                </a:lnTo>
                <a:lnTo>
                  <a:pt x="0" y="5868304"/>
                </a:lnTo>
                <a:lnTo>
                  <a:pt x="0" y="0"/>
                </a:lnTo>
                <a:close/>
              </a:path>
            </a:pathLst>
          </a:custGeom>
          <a:blipFill>
            <a:blip r:embed="rId2"/>
            <a:stretch>
              <a:fillRect/>
            </a:stretch>
          </a:blipFill>
        </p:spPr>
      </p:sp>
      <p:sp>
        <p:nvSpPr>
          <p:cNvPr id="4" name="TextBox 4"/>
          <p:cNvSpPr txBox="1"/>
          <p:nvPr/>
        </p:nvSpPr>
        <p:spPr>
          <a:xfrm>
            <a:off x="1533602" y="278786"/>
            <a:ext cx="8394908" cy="422275"/>
          </a:xfrm>
          <a:prstGeom prst="rect">
            <a:avLst/>
          </a:prstGeom>
        </p:spPr>
        <p:txBody>
          <a:bodyPr lIns="0" tIns="0" rIns="0" bIns="0" rtlCol="0" anchor="t">
            <a:spAutoFit/>
          </a:bodyPr>
          <a:lstStyle/>
          <a:p>
            <a:pPr>
              <a:lnSpc>
                <a:spcPts val="3499"/>
              </a:lnSpc>
            </a:pPr>
            <a:r>
              <a:rPr lang="en-US" sz="2499">
                <a:solidFill>
                  <a:srgbClr val="000000"/>
                </a:solidFill>
                <a:latin typeface="Canva Sans Bold"/>
              </a:rPr>
              <a:t>BASICS OF </a:t>
            </a:r>
            <a:r>
              <a:rPr lang="en-US" sz="2499">
                <a:solidFill>
                  <a:srgbClr val="004AAD"/>
                </a:solidFill>
                <a:latin typeface="Canva Sans Bold"/>
              </a:rPr>
              <a:t>NATURAL LANGUAGE PROCESSING (NLP)</a:t>
            </a:r>
          </a:p>
        </p:txBody>
      </p:sp>
      <p:sp>
        <p:nvSpPr>
          <p:cNvPr id="5" name="TextBox 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6" name="TextBox 6"/>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7" name="TextBox 7"/>
          <p:cNvSpPr txBox="1"/>
          <p:nvPr/>
        </p:nvSpPr>
        <p:spPr>
          <a:xfrm>
            <a:off x="231756" y="205761"/>
            <a:ext cx="1195834"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DAY 1:</a:t>
            </a:r>
          </a:p>
        </p:txBody>
      </p:sp>
      <p:sp>
        <p:nvSpPr>
          <p:cNvPr id="8" name="TextBox 8"/>
          <p:cNvSpPr txBox="1"/>
          <p:nvPr/>
        </p:nvSpPr>
        <p:spPr>
          <a:xfrm>
            <a:off x="511514" y="1659108"/>
            <a:ext cx="9166615" cy="1023934"/>
          </a:xfrm>
          <a:prstGeom prst="rect">
            <a:avLst/>
          </a:prstGeom>
        </p:spPr>
        <p:txBody>
          <a:bodyPr lIns="0" tIns="0" rIns="0" bIns="0" rtlCol="0" anchor="t">
            <a:spAutoFit/>
          </a:bodyPr>
          <a:lstStyle/>
          <a:p>
            <a:pPr>
              <a:lnSpc>
                <a:spcPts val="8362"/>
              </a:lnSpc>
            </a:pPr>
            <a:r>
              <a:rPr lang="en-US" sz="5973">
                <a:solidFill>
                  <a:srgbClr val="000000"/>
                </a:solidFill>
                <a:latin typeface="Canva Sans Bold"/>
              </a:rPr>
              <a:t>LANGUAGE MODELING</a:t>
            </a:r>
          </a:p>
        </p:txBody>
      </p:sp>
      <p:sp>
        <p:nvSpPr>
          <p:cNvPr id="9" name="TextBox 9"/>
          <p:cNvSpPr txBox="1"/>
          <p:nvPr/>
        </p:nvSpPr>
        <p:spPr>
          <a:xfrm>
            <a:off x="511514" y="3193024"/>
            <a:ext cx="11197032" cy="3313430"/>
          </a:xfrm>
          <a:prstGeom prst="rect">
            <a:avLst/>
          </a:prstGeom>
        </p:spPr>
        <p:txBody>
          <a:bodyPr lIns="0" tIns="0" rIns="0" bIns="0" rtlCol="0" anchor="t">
            <a:spAutoFit/>
          </a:bodyPr>
          <a:lstStyle/>
          <a:p>
            <a:pPr algn="just">
              <a:lnSpc>
                <a:spcPts val="5320"/>
              </a:lnSpc>
            </a:pPr>
            <a:r>
              <a:rPr lang="en-US" sz="3800">
                <a:solidFill>
                  <a:srgbClr val="000000"/>
                </a:solidFill>
                <a:latin typeface="Canva Sans"/>
              </a:rPr>
              <a:t>A concept that focuses on understanding the structure and grammar of natural language. It's like teaching a computer how sentences are formed and what words are likely to come next based on the context of the sentence.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1533602" y="278786"/>
            <a:ext cx="8394908" cy="422275"/>
          </a:xfrm>
          <a:prstGeom prst="rect">
            <a:avLst/>
          </a:prstGeom>
        </p:spPr>
        <p:txBody>
          <a:bodyPr lIns="0" tIns="0" rIns="0" bIns="0" rtlCol="0" anchor="t">
            <a:spAutoFit/>
          </a:bodyPr>
          <a:lstStyle/>
          <a:p>
            <a:pPr>
              <a:lnSpc>
                <a:spcPts val="3499"/>
              </a:lnSpc>
            </a:pPr>
            <a:r>
              <a:rPr lang="en-US" sz="2499">
                <a:solidFill>
                  <a:srgbClr val="000000"/>
                </a:solidFill>
                <a:latin typeface="Canva Sans Bold"/>
              </a:rPr>
              <a:t>BASICS OF </a:t>
            </a:r>
            <a:r>
              <a:rPr lang="en-US" sz="2499">
                <a:solidFill>
                  <a:srgbClr val="004AAD"/>
                </a:solidFill>
                <a:latin typeface="Canva Sans Bold"/>
              </a:rPr>
              <a:t>NATURAL LANGUAGE PROCESSING (NLP)</a:t>
            </a:r>
          </a:p>
        </p:txBody>
      </p:sp>
      <p:sp>
        <p:nvSpPr>
          <p:cNvPr id="4" name="TextBox 4"/>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5" name="TextBox 5"/>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6" name="TextBox 6"/>
          <p:cNvSpPr txBox="1"/>
          <p:nvPr/>
        </p:nvSpPr>
        <p:spPr>
          <a:xfrm>
            <a:off x="231756" y="205761"/>
            <a:ext cx="1195834"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DAY 1:</a:t>
            </a:r>
          </a:p>
        </p:txBody>
      </p:sp>
      <p:sp>
        <p:nvSpPr>
          <p:cNvPr id="7" name="TextBox 7"/>
          <p:cNvSpPr txBox="1"/>
          <p:nvPr/>
        </p:nvSpPr>
        <p:spPr>
          <a:xfrm>
            <a:off x="4561002" y="2028399"/>
            <a:ext cx="9166615" cy="1023934"/>
          </a:xfrm>
          <a:prstGeom prst="rect">
            <a:avLst/>
          </a:prstGeom>
        </p:spPr>
        <p:txBody>
          <a:bodyPr lIns="0" tIns="0" rIns="0" bIns="0" rtlCol="0" anchor="t">
            <a:spAutoFit/>
          </a:bodyPr>
          <a:lstStyle/>
          <a:p>
            <a:pPr>
              <a:lnSpc>
                <a:spcPts val="8362"/>
              </a:lnSpc>
            </a:pPr>
            <a:r>
              <a:rPr lang="en-US" sz="5973">
                <a:solidFill>
                  <a:srgbClr val="000000"/>
                </a:solidFill>
                <a:latin typeface="Canva Sans Bold"/>
              </a:rPr>
              <a:t>LANGUAGE MODELING</a:t>
            </a:r>
          </a:p>
        </p:txBody>
      </p:sp>
      <p:sp>
        <p:nvSpPr>
          <p:cNvPr id="8" name="TextBox 8"/>
          <p:cNvSpPr txBox="1"/>
          <p:nvPr/>
        </p:nvSpPr>
        <p:spPr>
          <a:xfrm>
            <a:off x="599651" y="3775444"/>
            <a:ext cx="16613541" cy="3980180"/>
          </a:xfrm>
          <a:prstGeom prst="rect">
            <a:avLst/>
          </a:prstGeom>
        </p:spPr>
        <p:txBody>
          <a:bodyPr lIns="0" tIns="0" rIns="0" bIns="0" rtlCol="0" anchor="t">
            <a:spAutoFit/>
          </a:bodyPr>
          <a:lstStyle/>
          <a:p>
            <a:pPr algn="just">
              <a:lnSpc>
                <a:spcPts val="5320"/>
              </a:lnSpc>
            </a:pPr>
            <a:r>
              <a:rPr lang="en-US" sz="3800">
                <a:solidFill>
                  <a:srgbClr val="000000"/>
                </a:solidFill>
                <a:latin typeface="Canva Sans Bold"/>
              </a:rPr>
              <a:t>Imagine</a:t>
            </a:r>
            <a:r>
              <a:rPr lang="en-US" sz="3800">
                <a:solidFill>
                  <a:srgbClr val="000000"/>
                </a:solidFill>
                <a:latin typeface="Canva Sans"/>
              </a:rPr>
              <a:t> you're reading a book, and you come across the sentence: "The sun rises in the ____." </a:t>
            </a:r>
          </a:p>
          <a:p>
            <a:pPr algn="just">
              <a:lnSpc>
                <a:spcPts val="5320"/>
              </a:lnSpc>
            </a:pPr>
            <a:endParaRPr lang="en-US" sz="3800">
              <a:solidFill>
                <a:srgbClr val="000000"/>
              </a:solidFill>
              <a:latin typeface="Canva Sans"/>
            </a:endParaRPr>
          </a:p>
          <a:p>
            <a:pPr algn="just">
              <a:lnSpc>
                <a:spcPts val="5320"/>
              </a:lnSpc>
            </a:pPr>
            <a:r>
              <a:rPr lang="en-US" sz="3800">
                <a:solidFill>
                  <a:srgbClr val="000000"/>
                </a:solidFill>
                <a:latin typeface="Canva Sans"/>
              </a:rPr>
              <a:t>As a human, you can easily predict that the missing word is likely to be </a:t>
            </a:r>
            <a:r>
              <a:rPr lang="en-US" sz="3800">
                <a:solidFill>
                  <a:srgbClr val="000000"/>
                </a:solidFill>
                <a:latin typeface="Canva Sans Italics"/>
              </a:rPr>
              <a:t>"morning"</a:t>
            </a:r>
            <a:r>
              <a:rPr lang="en-US" sz="3800">
                <a:solidFill>
                  <a:srgbClr val="000000"/>
                </a:solidFill>
                <a:latin typeface="Canva Sans"/>
              </a:rPr>
              <a:t> because it fits well in the context of the sentence. Language modeling helps computers do a similar task but on a much larger scale.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82197"/>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1533602" y="278786"/>
            <a:ext cx="8394908" cy="422275"/>
          </a:xfrm>
          <a:prstGeom prst="rect">
            <a:avLst/>
          </a:prstGeom>
        </p:spPr>
        <p:txBody>
          <a:bodyPr lIns="0" tIns="0" rIns="0" bIns="0" rtlCol="0" anchor="t">
            <a:spAutoFit/>
          </a:bodyPr>
          <a:lstStyle/>
          <a:p>
            <a:pPr>
              <a:lnSpc>
                <a:spcPts val="3499"/>
              </a:lnSpc>
            </a:pPr>
            <a:r>
              <a:rPr lang="en-US" sz="2499">
                <a:solidFill>
                  <a:srgbClr val="000000"/>
                </a:solidFill>
                <a:latin typeface="Canva Sans Bold"/>
              </a:rPr>
              <a:t>BASICS OF </a:t>
            </a:r>
            <a:r>
              <a:rPr lang="en-US" sz="2499">
                <a:solidFill>
                  <a:srgbClr val="004AAD"/>
                </a:solidFill>
                <a:latin typeface="Canva Sans Bold"/>
              </a:rPr>
              <a:t>NATURAL LANGUAGE PROCESSING (NLP)</a:t>
            </a:r>
          </a:p>
        </p:txBody>
      </p:sp>
      <p:sp>
        <p:nvSpPr>
          <p:cNvPr id="4" name="TextBox 4"/>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5" name="TextBox 5"/>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6" name="TextBox 6"/>
          <p:cNvSpPr txBox="1"/>
          <p:nvPr/>
        </p:nvSpPr>
        <p:spPr>
          <a:xfrm>
            <a:off x="231756" y="205761"/>
            <a:ext cx="1195834"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DAY 1:</a:t>
            </a:r>
          </a:p>
        </p:txBody>
      </p:sp>
      <p:sp>
        <p:nvSpPr>
          <p:cNvPr id="7" name="TextBox 7"/>
          <p:cNvSpPr txBox="1"/>
          <p:nvPr/>
        </p:nvSpPr>
        <p:spPr>
          <a:xfrm>
            <a:off x="511514" y="1373176"/>
            <a:ext cx="11845748" cy="1023934"/>
          </a:xfrm>
          <a:prstGeom prst="rect">
            <a:avLst/>
          </a:prstGeom>
        </p:spPr>
        <p:txBody>
          <a:bodyPr lIns="0" tIns="0" rIns="0" bIns="0" rtlCol="0" anchor="t">
            <a:spAutoFit/>
          </a:bodyPr>
          <a:lstStyle/>
          <a:p>
            <a:pPr>
              <a:lnSpc>
                <a:spcPts val="8362"/>
              </a:lnSpc>
            </a:pPr>
            <a:r>
              <a:rPr lang="en-US" sz="5973">
                <a:solidFill>
                  <a:srgbClr val="000000"/>
                </a:solidFill>
                <a:latin typeface="Canva Sans Bold"/>
              </a:rPr>
              <a:t>Examples: (Language Modeling)</a:t>
            </a:r>
          </a:p>
        </p:txBody>
      </p:sp>
      <p:sp>
        <p:nvSpPr>
          <p:cNvPr id="8" name="TextBox 8"/>
          <p:cNvSpPr txBox="1"/>
          <p:nvPr/>
        </p:nvSpPr>
        <p:spPr>
          <a:xfrm>
            <a:off x="1324623" y="2771885"/>
            <a:ext cx="15639372" cy="5848350"/>
          </a:xfrm>
          <a:prstGeom prst="rect">
            <a:avLst/>
          </a:prstGeom>
        </p:spPr>
        <p:txBody>
          <a:bodyPr lIns="0" tIns="0" rIns="0" bIns="0" rtlCol="0" anchor="t">
            <a:spAutoFit/>
          </a:bodyPr>
          <a:lstStyle/>
          <a:p>
            <a:pPr marL="647702" lvl="1" indent="-323851" algn="just">
              <a:lnSpc>
                <a:spcPts val="4200"/>
              </a:lnSpc>
              <a:spcBef>
                <a:spcPct val="0"/>
              </a:spcBef>
              <a:buFont typeface="Arial"/>
              <a:buChar char="•"/>
            </a:pPr>
            <a:r>
              <a:rPr lang="en-US" sz="3000">
                <a:solidFill>
                  <a:srgbClr val="000000"/>
                </a:solidFill>
                <a:latin typeface="Canva Sans Bold"/>
              </a:rPr>
              <a:t>Next Word Prediction:</a:t>
            </a:r>
            <a:r>
              <a:rPr lang="en-US" sz="3000">
                <a:solidFill>
                  <a:srgbClr val="000000"/>
                </a:solidFill>
                <a:latin typeface="Canva Sans"/>
              </a:rPr>
              <a:t> Given a sequence of words, a language model can predict the next word. For instance:</a:t>
            </a:r>
          </a:p>
          <a:p>
            <a:pPr marL="1295403" lvl="2" indent="-431801" algn="just">
              <a:lnSpc>
                <a:spcPts val="4200"/>
              </a:lnSpc>
              <a:buFont typeface="Arial"/>
              <a:buChar char="⚬"/>
            </a:pPr>
            <a:r>
              <a:rPr lang="en-US" sz="3000">
                <a:solidFill>
                  <a:srgbClr val="000000"/>
                </a:solidFill>
                <a:latin typeface="Canva Sans Italics"/>
              </a:rPr>
              <a:t>Input:</a:t>
            </a:r>
            <a:r>
              <a:rPr lang="en-US" sz="3000">
                <a:solidFill>
                  <a:srgbClr val="000000"/>
                </a:solidFill>
                <a:latin typeface="Canva Sans"/>
              </a:rPr>
              <a:t> "I love to eat ice ____"</a:t>
            </a:r>
          </a:p>
          <a:p>
            <a:pPr marL="1295403" lvl="2" indent="-431801" algn="just">
              <a:lnSpc>
                <a:spcPts val="4200"/>
              </a:lnSpc>
              <a:buFont typeface="Arial"/>
              <a:buChar char="⚬"/>
            </a:pPr>
            <a:r>
              <a:rPr lang="en-US" sz="3000">
                <a:solidFill>
                  <a:srgbClr val="000000"/>
                </a:solidFill>
                <a:latin typeface="Canva Sans Italics"/>
              </a:rPr>
              <a:t>Output:</a:t>
            </a:r>
            <a:r>
              <a:rPr lang="en-US" sz="3000">
                <a:solidFill>
                  <a:srgbClr val="000000"/>
                </a:solidFill>
                <a:latin typeface="Canva Sans"/>
              </a:rPr>
              <a:t> "cream"</a:t>
            </a:r>
          </a:p>
          <a:p>
            <a:pPr marL="647702" lvl="1" indent="-323851" algn="just">
              <a:lnSpc>
                <a:spcPts val="4200"/>
              </a:lnSpc>
              <a:buFont typeface="Arial"/>
              <a:buChar char="•"/>
            </a:pPr>
            <a:r>
              <a:rPr lang="en-US" sz="3000">
                <a:solidFill>
                  <a:srgbClr val="000000"/>
                </a:solidFill>
                <a:latin typeface="Canva Sans Bold"/>
              </a:rPr>
              <a:t>Language Generation:</a:t>
            </a:r>
            <a:r>
              <a:rPr lang="en-US" sz="3000">
                <a:solidFill>
                  <a:srgbClr val="000000"/>
                </a:solidFill>
                <a:latin typeface="Canva Sans"/>
              </a:rPr>
              <a:t> Language models can generate coherent and meaningful sentences. For example:</a:t>
            </a:r>
          </a:p>
          <a:p>
            <a:pPr marL="1295403" lvl="2" indent="-431801" algn="just">
              <a:lnSpc>
                <a:spcPts val="4200"/>
              </a:lnSpc>
              <a:buFont typeface="Arial"/>
              <a:buChar char="⚬"/>
            </a:pPr>
            <a:r>
              <a:rPr lang="en-US" sz="3000">
                <a:solidFill>
                  <a:srgbClr val="000000"/>
                </a:solidFill>
                <a:latin typeface="Canva Sans Italics"/>
              </a:rPr>
              <a:t>Input:</a:t>
            </a:r>
            <a:r>
              <a:rPr lang="en-US" sz="3000">
                <a:solidFill>
                  <a:srgbClr val="000000"/>
                </a:solidFill>
                <a:latin typeface="Canva Sans"/>
              </a:rPr>
              <a:t> None (starting from scratch)</a:t>
            </a:r>
          </a:p>
          <a:p>
            <a:pPr marL="1295403" lvl="2" indent="-431801" algn="just">
              <a:lnSpc>
                <a:spcPts val="4200"/>
              </a:lnSpc>
              <a:buFont typeface="Arial"/>
              <a:buChar char="⚬"/>
            </a:pPr>
            <a:r>
              <a:rPr lang="en-US" sz="3000">
                <a:solidFill>
                  <a:srgbClr val="000000"/>
                </a:solidFill>
                <a:latin typeface="Canva Sans Italics"/>
              </a:rPr>
              <a:t>Output:</a:t>
            </a:r>
            <a:r>
              <a:rPr lang="en-US" sz="3000">
                <a:solidFill>
                  <a:srgbClr val="000000"/>
                </a:solidFill>
                <a:latin typeface="Canva Sans"/>
              </a:rPr>
              <a:t> "Once upon a time, in a faraway kingdom, there lived a brave knight."</a:t>
            </a:r>
          </a:p>
          <a:p>
            <a:pPr marL="647702" lvl="1" indent="-323851" algn="just">
              <a:lnSpc>
                <a:spcPts val="4200"/>
              </a:lnSpc>
              <a:buFont typeface="Arial"/>
              <a:buChar char="•"/>
            </a:pPr>
            <a:r>
              <a:rPr lang="en-US" sz="3000">
                <a:solidFill>
                  <a:srgbClr val="000000"/>
                </a:solidFill>
                <a:latin typeface="Canva Sans Bold"/>
              </a:rPr>
              <a:t>Text Completion:</a:t>
            </a:r>
            <a:r>
              <a:rPr lang="en-US" sz="3000">
                <a:solidFill>
                  <a:srgbClr val="000000"/>
                </a:solidFill>
                <a:latin typeface="Canva Sans"/>
              </a:rPr>
              <a:t> Language models can fill in missing parts of a text. For instance:</a:t>
            </a:r>
          </a:p>
          <a:p>
            <a:pPr marL="1295403" lvl="2" indent="-431801" algn="just">
              <a:lnSpc>
                <a:spcPts val="4200"/>
              </a:lnSpc>
              <a:buFont typeface="Arial"/>
              <a:buChar char="⚬"/>
            </a:pPr>
            <a:r>
              <a:rPr lang="en-US" sz="3000">
                <a:solidFill>
                  <a:srgbClr val="000000"/>
                </a:solidFill>
                <a:latin typeface="Canva Sans Italics"/>
              </a:rPr>
              <a:t>Input:</a:t>
            </a:r>
            <a:r>
              <a:rPr lang="en-US" sz="3000">
                <a:solidFill>
                  <a:srgbClr val="000000"/>
                </a:solidFill>
                <a:latin typeface="Canva Sans"/>
              </a:rPr>
              <a:t> "Roses are red, violets are ____"</a:t>
            </a:r>
          </a:p>
          <a:p>
            <a:pPr marL="1295403" lvl="2" indent="-431801" algn="just">
              <a:lnSpc>
                <a:spcPts val="4200"/>
              </a:lnSpc>
              <a:buFont typeface="Arial"/>
              <a:buChar char="⚬"/>
            </a:pPr>
            <a:r>
              <a:rPr lang="en-US" sz="3000">
                <a:solidFill>
                  <a:srgbClr val="000000"/>
                </a:solidFill>
                <a:latin typeface="Canva Sans Italics"/>
              </a:rPr>
              <a:t>Output:</a:t>
            </a:r>
            <a:r>
              <a:rPr lang="en-US" sz="3000">
                <a:solidFill>
                  <a:srgbClr val="000000"/>
                </a:solidFill>
                <a:latin typeface="Canva Sans"/>
              </a:rPr>
              <a:t> "blue."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16538207" y="3258633"/>
            <a:ext cx="2571589" cy="2025126"/>
          </a:xfrm>
          <a:custGeom>
            <a:avLst/>
            <a:gdLst/>
            <a:ahLst/>
            <a:cxnLst/>
            <a:rect l="l" t="t" r="r" b="b"/>
            <a:pathLst>
              <a:path w="2571589" h="2025126">
                <a:moveTo>
                  <a:pt x="0" y="0"/>
                </a:moveTo>
                <a:lnTo>
                  <a:pt x="2571588" y="0"/>
                </a:lnTo>
                <a:lnTo>
                  <a:pt x="2571588" y="2025126"/>
                </a:lnTo>
                <a:lnTo>
                  <a:pt x="0" y="202512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H="1">
            <a:off x="12498509" y="326411"/>
            <a:ext cx="4463492" cy="3481524"/>
          </a:xfrm>
          <a:custGeom>
            <a:avLst/>
            <a:gdLst/>
            <a:ahLst/>
            <a:cxnLst/>
            <a:rect l="l" t="t" r="r" b="b"/>
            <a:pathLst>
              <a:path w="4463492" h="3481524">
                <a:moveTo>
                  <a:pt x="4463492" y="0"/>
                </a:moveTo>
                <a:lnTo>
                  <a:pt x="0" y="0"/>
                </a:lnTo>
                <a:lnTo>
                  <a:pt x="0" y="3481524"/>
                </a:lnTo>
                <a:lnTo>
                  <a:pt x="4463492" y="3481524"/>
                </a:lnTo>
                <a:lnTo>
                  <a:pt x="4463492"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5" name="Group 5"/>
          <p:cNvGrpSpPr/>
          <p:nvPr/>
        </p:nvGrpSpPr>
        <p:grpSpPr>
          <a:xfrm>
            <a:off x="12674188" y="1183279"/>
            <a:ext cx="280875" cy="429438"/>
            <a:chOff x="0" y="0"/>
            <a:chExt cx="73975" cy="113103"/>
          </a:xfrm>
        </p:grpSpPr>
        <p:sp>
          <p:nvSpPr>
            <p:cNvPr id="6" name="Freeform 6"/>
            <p:cNvSpPr/>
            <p:nvPr/>
          </p:nvSpPr>
          <p:spPr>
            <a:xfrm>
              <a:off x="0" y="0"/>
              <a:ext cx="73975" cy="113103"/>
            </a:xfrm>
            <a:custGeom>
              <a:avLst/>
              <a:gdLst/>
              <a:ahLst/>
              <a:cxnLst/>
              <a:rect l="l" t="t" r="r" b="b"/>
              <a:pathLst>
                <a:path w="73975" h="113103">
                  <a:moveTo>
                    <a:pt x="0" y="0"/>
                  </a:moveTo>
                  <a:lnTo>
                    <a:pt x="73975" y="0"/>
                  </a:lnTo>
                  <a:lnTo>
                    <a:pt x="73975" y="113103"/>
                  </a:lnTo>
                  <a:lnTo>
                    <a:pt x="0" y="113103"/>
                  </a:lnTo>
                  <a:close/>
                </a:path>
              </a:pathLst>
            </a:custGeom>
            <a:solidFill>
              <a:srgbClr val="0CC0DF"/>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2992630" y="1172762"/>
            <a:ext cx="704718" cy="429438"/>
            <a:chOff x="0" y="0"/>
            <a:chExt cx="185605" cy="113103"/>
          </a:xfrm>
        </p:grpSpPr>
        <p:sp>
          <p:nvSpPr>
            <p:cNvPr id="9" name="Freeform 9"/>
            <p:cNvSpPr/>
            <p:nvPr/>
          </p:nvSpPr>
          <p:spPr>
            <a:xfrm>
              <a:off x="0" y="0"/>
              <a:ext cx="185605" cy="113103"/>
            </a:xfrm>
            <a:custGeom>
              <a:avLst/>
              <a:gdLst/>
              <a:ahLst/>
              <a:cxnLst/>
              <a:rect l="l" t="t" r="r" b="b"/>
              <a:pathLst>
                <a:path w="185605" h="113103">
                  <a:moveTo>
                    <a:pt x="0" y="0"/>
                  </a:moveTo>
                  <a:lnTo>
                    <a:pt x="185605" y="0"/>
                  </a:lnTo>
                  <a:lnTo>
                    <a:pt x="185605" y="113103"/>
                  </a:lnTo>
                  <a:lnTo>
                    <a:pt x="0" y="113103"/>
                  </a:lnTo>
                  <a:close/>
                </a:path>
              </a:pathLst>
            </a:custGeom>
            <a:solidFill>
              <a:srgbClr val="FF5757"/>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13735447" y="1172762"/>
            <a:ext cx="499351" cy="429438"/>
            <a:chOff x="0" y="0"/>
            <a:chExt cx="131516" cy="113103"/>
          </a:xfrm>
        </p:grpSpPr>
        <p:sp>
          <p:nvSpPr>
            <p:cNvPr id="12" name="Freeform 12"/>
            <p:cNvSpPr/>
            <p:nvPr/>
          </p:nvSpPr>
          <p:spPr>
            <a:xfrm>
              <a:off x="0" y="0"/>
              <a:ext cx="131516" cy="113103"/>
            </a:xfrm>
            <a:custGeom>
              <a:avLst/>
              <a:gdLst/>
              <a:ahLst/>
              <a:cxnLst/>
              <a:rect l="l" t="t" r="r" b="b"/>
              <a:pathLst>
                <a:path w="131516" h="113103">
                  <a:moveTo>
                    <a:pt x="0" y="0"/>
                  </a:moveTo>
                  <a:lnTo>
                    <a:pt x="131516" y="0"/>
                  </a:lnTo>
                  <a:lnTo>
                    <a:pt x="131516" y="113103"/>
                  </a:lnTo>
                  <a:lnTo>
                    <a:pt x="0" y="113103"/>
                  </a:lnTo>
                  <a:close/>
                </a:path>
              </a:pathLst>
            </a:custGeom>
            <a:solidFill>
              <a:srgbClr val="FFDE5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4324798" y="1172762"/>
            <a:ext cx="993105" cy="429438"/>
            <a:chOff x="0" y="0"/>
            <a:chExt cx="261559" cy="113103"/>
          </a:xfrm>
        </p:grpSpPr>
        <p:sp>
          <p:nvSpPr>
            <p:cNvPr id="15" name="Freeform 15"/>
            <p:cNvSpPr/>
            <p:nvPr/>
          </p:nvSpPr>
          <p:spPr>
            <a:xfrm>
              <a:off x="0" y="0"/>
              <a:ext cx="261559" cy="113103"/>
            </a:xfrm>
            <a:custGeom>
              <a:avLst/>
              <a:gdLst/>
              <a:ahLst/>
              <a:cxnLst/>
              <a:rect l="l" t="t" r="r" b="b"/>
              <a:pathLst>
                <a:path w="261559" h="113103">
                  <a:moveTo>
                    <a:pt x="0" y="0"/>
                  </a:moveTo>
                  <a:lnTo>
                    <a:pt x="261559" y="0"/>
                  </a:lnTo>
                  <a:lnTo>
                    <a:pt x="261559" y="113103"/>
                  </a:lnTo>
                  <a:lnTo>
                    <a:pt x="0" y="113103"/>
                  </a:lnTo>
                  <a:close/>
                </a:path>
              </a:pathLst>
            </a:custGeom>
            <a:solidFill>
              <a:srgbClr val="FF5757"/>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15356003" y="1172762"/>
            <a:ext cx="1324748" cy="429438"/>
            <a:chOff x="0" y="0"/>
            <a:chExt cx="348905" cy="113103"/>
          </a:xfrm>
        </p:grpSpPr>
        <p:sp>
          <p:nvSpPr>
            <p:cNvPr id="18" name="Freeform 18"/>
            <p:cNvSpPr/>
            <p:nvPr/>
          </p:nvSpPr>
          <p:spPr>
            <a:xfrm>
              <a:off x="0" y="0"/>
              <a:ext cx="348905" cy="113103"/>
            </a:xfrm>
            <a:custGeom>
              <a:avLst/>
              <a:gdLst/>
              <a:ahLst/>
              <a:cxnLst/>
              <a:rect l="l" t="t" r="r" b="b"/>
              <a:pathLst>
                <a:path w="348905" h="113103">
                  <a:moveTo>
                    <a:pt x="0" y="0"/>
                  </a:moveTo>
                  <a:lnTo>
                    <a:pt x="348905" y="0"/>
                  </a:lnTo>
                  <a:lnTo>
                    <a:pt x="348905" y="113103"/>
                  </a:lnTo>
                  <a:lnTo>
                    <a:pt x="0" y="113103"/>
                  </a:lnTo>
                  <a:close/>
                </a:path>
              </a:pathLst>
            </a:custGeom>
            <a:solidFill>
              <a:srgbClr val="004AAD"/>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20" name="TextBox 20"/>
          <p:cNvSpPr txBox="1"/>
          <p:nvPr/>
        </p:nvSpPr>
        <p:spPr>
          <a:xfrm>
            <a:off x="511514" y="2887881"/>
            <a:ext cx="11197032" cy="3313430"/>
          </a:xfrm>
          <a:prstGeom prst="rect">
            <a:avLst/>
          </a:prstGeom>
        </p:spPr>
        <p:txBody>
          <a:bodyPr lIns="0" tIns="0" rIns="0" bIns="0" rtlCol="0" anchor="t">
            <a:spAutoFit/>
          </a:bodyPr>
          <a:lstStyle/>
          <a:p>
            <a:pPr algn="just">
              <a:lnSpc>
                <a:spcPts val="5320"/>
              </a:lnSpc>
            </a:pPr>
            <a:r>
              <a:rPr lang="en-US" sz="3800">
                <a:solidFill>
                  <a:srgbClr val="000000"/>
                </a:solidFill>
                <a:latin typeface="Canva Sans"/>
              </a:rPr>
              <a:t>a  concept in NLP that refers to categorizing words in a sentence based on their grammatical roles. Think of it as assigning labels to words to understand their functions and relationships within the sentence.</a:t>
            </a:r>
          </a:p>
        </p:txBody>
      </p:sp>
      <p:grpSp>
        <p:nvGrpSpPr>
          <p:cNvPr id="21" name="Group 21"/>
          <p:cNvGrpSpPr/>
          <p:nvPr/>
        </p:nvGrpSpPr>
        <p:grpSpPr>
          <a:xfrm>
            <a:off x="12527943" y="3258633"/>
            <a:ext cx="464687" cy="464687"/>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C0DF"/>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24" name="TextBox 24"/>
          <p:cNvSpPr txBox="1"/>
          <p:nvPr/>
        </p:nvSpPr>
        <p:spPr>
          <a:xfrm>
            <a:off x="12731605" y="1074466"/>
            <a:ext cx="3997300"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I like to read books </a:t>
            </a:r>
          </a:p>
        </p:txBody>
      </p:sp>
      <p:sp>
        <p:nvSpPr>
          <p:cNvPr id="25" name="TextBox 25"/>
          <p:cNvSpPr txBox="1"/>
          <p:nvPr/>
        </p:nvSpPr>
        <p:spPr>
          <a:xfrm>
            <a:off x="1533602" y="278786"/>
            <a:ext cx="8394908" cy="422275"/>
          </a:xfrm>
          <a:prstGeom prst="rect">
            <a:avLst/>
          </a:prstGeom>
        </p:spPr>
        <p:txBody>
          <a:bodyPr lIns="0" tIns="0" rIns="0" bIns="0" rtlCol="0" anchor="t">
            <a:spAutoFit/>
          </a:bodyPr>
          <a:lstStyle/>
          <a:p>
            <a:pPr>
              <a:lnSpc>
                <a:spcPts val="3499"/>
              </a:lnSpc>
            </a:pPr>
            <a:r>
              <a:rPr lang="en-US" sz="2499">
                <a:solidFill>
                  <a:srgbClr val="000000"/>
                </a:solidFill>
                <a:latin typeface="Canva Sans Bold"/>
              </a:rPr>
              <a:t>BASICS OF </a:t>
            </a:r>
            <a:r>
              <a:rPr lang="en-US" sz="2499">
                <a:solidFill>
                  <a:srgbClr val="004AAD"/>
                </a:solidFill>
                <a:latin typeface="Canva Sans Bold"/>
              </a:rPr>
              <a:t>NATURAL LANGUAGE PROCESSING (NLP)</a:t>
            </a:r>
          </a:p>
        </p:txBody>
      </p:sp>
      <p:sp>
        <p:nvSpPr>
          <p:cNvPr id="26" name="TextBox 26"/>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27" name="TextBox 27"/>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28" name="TextBox 28"/>
          <p:cNvSpPr txBox="1"/>
          <p:nvPr/>
        </p:nvSpPr>
        <p:spPr>
          <a:xfrm>
            <a:off x="231756" y="205761"/>
            <a:ext cx="1195834"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DAY 1:</a:t>
            </a:r>
          </a:p>
        </p:txBody>
      </p:sp>
      <p:sp>
        <p:nvSpPr>
          <p:cNvPr id="29" name="TextBox 29"/>
          <p:cNvSpPr txBox="1"/>
          <p:nvPr/>
        </p:nvSpPr>
        <p:spPr>
          <a:xfrm>
            <a:off x="511514" y="1426140"/>
            <a:ext cx="11430498" cy="1023934"/>
          </a:xfrm>
          <a:prstGeom prst="rect">
            <a:avLst/>
          </a:prstGeom>
        </p:spPr>
        <p:txBody>
          <a:bodyPr lIns="0" tIns="0" rIns="0" bIns="0" rtlCol="0" anchor="t">
            <a:spAutoFit/>
          </a:bodyPr>
          <a:lstStyle/>
          <a:p>
            <a:pPr>
              <a:lnSpc>
                <a:spcPts val="8362"/>
              </a:lnSpc>
            </a:pPr>
            <a:r>
              <a:rPr lang="en-US" sz="5973">
                <a:solidFill>
                  <a:srgbClr val="000000"/>
                </a:solidFill>
                <a:latin typeface="Canva Sans Bold"/>
              </a:rPr>
              <a:t>PART OF SPEECH</a:t>
            </a:r>
          </a:p>
        </p:txBody>
      </p:sp>
      <p:grpSp>
        <p:nvGrpSpPr>
          <p:cNvPr id="30" name="Group 30"/>
          <p:cNvGrpSpPr/>
          <p:nvPr/>
        </p:nvGrpSpPr>
        <p:grpSpPr>
          <a:xfrm>
            <a:off x="12527943" y="3976644"/>
            <a:ext cx="464687" cy="464687"/>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5757"/>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33" name="Group 33"/>
          <p:cNvGrpSpPr/>
          <p:nvPr/>
        </p:nvGrpSpPr>
        <p:grpSpPr>
          <a:xfrm>
            <a:off x="12527943" y="4646606"/>
            <a:ext cx="464687" cy="464687"/>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p:spPr>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36" name="Group 36"/>
          <p:cNvGrpSpPr/>
          <p:nvPr/>
        </p:nvGrpSpPr>
        <p:grpSpPr>
          <a:xfrm>
            <a:off x="12527943" y="5320843"/>
            <a:ext cx="464687" cy="464687"/>
            <a:chOff x="0" y="0"/>
            <a:chExt cx="812800" cy="812800"/>
          </a:xfrm>
        </p:grpSpPr>
        <p:sp>
          <p:nvSpPr>
            <p:cNvPr id="37" name="Freeform 3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id="38" name="TextBox 3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39" name="TextBox 39"/>
          <p:cNvSpPr txBox="1"/>
          <p:nvPr/>
        </p:nvSpPr>
        <p:spPr>
          <a:xfrm>
            <a:off x="13102289" y="3285554"/>
            <a:ext cx="2383127" cy="372745"/>
          </a:xfrm>
          <a:prstGeom prst="rect">
            <a:avLst/>
          </a:prstGeom>
        </p:spPr>
        <p:txBody>
          <a:bodyPr lIns="0" tIns="0" rIns="0" bIns="0" rtlCol="0" anchor="t">
            <a:spAutoFit/>
          </a:bodyPr>
          <a:lstStyle/>
          <a:p>
            <a:pPr>
              <a:lnSpc>
                <a:spcPts val="3079"/>
              </a:lnSpc>
            </a:pPr>
            <a:r>
              <a:rPr lang="en-US" sz="2199">
                <a:solidFill>
                  <a:srgbClr val="000000"/>
                </a:solidFill>
                <a:latin typeface="Canva Sans"/>
              </a:rPr>
              <a:t>Pronoun</a:t>
            </a:r>
          </a:p>
        </p:txBody>
      </p:sp>
      <p:sp>
        <p:nvSpPr>
          <p:cNvPr id="40" name="TextBox 40"/>
          <p:cNvSpPr txBox="1"/>
          <p:nvPr/>
        </p:nvSpPr>
        <p:spPr>
          <a:xfrm>
            <a:off x="13102289" y="4003565"/>
            <a:ext cx="2383127" cy="372745"/>
          </a:xfrm>
          <a:prstGeom prst="rect">
            <a:avLst/>
          </a:prstGeom>
        </p:spPr>
        <p:txBody>
          <a:bodyPr lIns="0" tIns="0" rIns="0" bIns="0" rtlCol="0" anchor="t">
            <a:spAutoFit/>
          </a:bodyPr>
          <a:lstStyle/>
          <a:p>
            <a:pPr>
              <a:lnSpc>
                <a:spcPts val="3079"/>
              </a:lnSpc>
            </a:pPr>
            <a:r>
              <a:rPr lang="en-US" sz="2199">
                <a:solidFill>
                  <a:srgbClr val="000000"/>
                </a:solidFill>
                <a:latin typeface="Canva Sans"/>
              </a:rPr>
              <a:t>Verb</a:t>
            </a:r>
          </a:p>
        </p:txBody>
      </p:sp>
      <p:sp>
        <p:nvSpPr>
          <p:cNvPr id="41" name="TextBox 41"/>
          <p:cNvSpPr txBox="1"/>
          <p:nvPr/>
        </p:nvSpPr>
        <p:spPr>
          <a:xfrm>
            <a:off x="13102289" y="4673527"/>
            <a:ext cx="2383127" cy="372745"/>
          </a:xfrm>
          <a:prstGeom prst="rect">
            <a:avLst/>
          </a:prstGeom>
        </p:spPr>
        <p:txBody>
          <a:bodyPr lIns="0" tIns="0" rIns="0" bIns="0" rtlCol="0" anchor="t">
            <a:spAutoFit/>
          </a:bodyPr>
          <a:lstStyle/>
          <a:p>
            <a:pPr>
              <a:lnSpc>
                <a:spcPts val="3079"/>
              </a:lnSpc>
            </a:pPr>
            <a:r>
              <a:rPr lang="en-US" sz="2199">
                <a:solidFill>
                  <a:srgbClr val="000000"/>
                </a:solidFill>
                <a:latin typeface="Canva Sans"/>
              </a:rPr>
              <a:t>Conjunction</a:t>
            </a:r>
          </a:p>
        </p:txBody>
      </p:sp>
      <p:sp>
        <p:nvSpPr>
          <p:cNvPr id="42" name="TextBox 42"/>
          <p:cNvSpPr txBox="1"/>
          <p:nvPr/>
        </p:nvSpPr>
        <p:spPr>
          <a:xfrm>
            <a:off x="13102289" y="5341547"/>
            <a:ext cx="2383127" cy="372745"/>
          </a:xfrm>
          <a:prstGeom prst="rect">
            <a:avLst/>
          </a:prstGeom>
        </p:spPr>
        <p:txBody>
          <a:bodyPr lIns="0" tIns="0" rIns="0" bIns="0" rtlCol="0" anchor="t">
            <a:spAutoFit/>
          </a:bodyPr>
          <a:lstStyle/>
          <a:p>
            <a:pPr>
              <a:lnSpc>
                <a:spcPts val="3079"/>
              </a:lnSpc>
            </a:pPr>
            <a:r>
              <a:rPr lang="en-US" sz="2199">
                <a:solidFill>
                  <a:srgbClr val="000000"/>
                </a:solidFill>
                <a:latin typeface="Canva Sans"/>
              </a:rPr>
              <a:t>Noun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9130473" y="550206"/>
            <a:ext cx="8693528" cy="1606955"/>
          </a:xfrm>
          <a:custGeom>
            <a:avLst/>
            <a:gdLst/>
            <a:ahLst/>
            <a:cxnLst/>
            <a:rect l="l" t="t" r="r" b="b"/>
            <a:pathLst>
              <a:path w="8693528" h="1606955">
                <a:moveTo>
                  <a:pt x="0" y="0"/>
                </a:moveTo>
                <a:lnTo>
                  <a:pt x="8693528" y="0"/>
                </a:lnTo>
                <a:lnTo>
                  <a:pt x="8693528" y="1606955"/>
                </a:lnTo>
                <a:lnTo>
                  <a:pt x="0" y="1606955"/>
                </a:lnTo>
                <a:lnTo>
                  <a:pt x="0" y="0"/>
                </a:lnTo>
                <a:close/>
              </a:path>
            </a:pathLst>
          </a:custGeom>
          <a:blipFill>
            <a:blip r:embed="rId2"/>
            <a:stretch>
              <a:fillRect/>
            </a:stretch>
          </a:blipFill>
        </p:spPr>
      </p:sp>
      <p:sp>
        <p:nvSpPr>
          <p:cNvPr id="4" name="TextBox 4"/>
          <p:cNvSpPr txBox="1"/>
          <p:nvPr/>
        </p:nvSpPr>
        <p:spPr>
          <a:xfrm>
            <a:off x="685800" y="4087494"/>
            <a:ext cx="8887723" cy="2112011"/>
          </a:xfrm>
          <a:prstGeom prst="rect">
            <a:avLst/>
          </a:prstGeom>
        </p:spPr>
        <p:txBody>
          <a:bodyPr lIns="0" tIns="0" rIns="0" bIns="0" rtlCol="0" anchor="t">
            <a:spAutoFit/>
          </a:bodyPr>
          <a:lstStyle/>
          <a:p>
            <a:pPr>
              <a:lnSpc>
                <a:spcPts val="8539"/>
              </a:lnSpc>
            </a:pPr>
            <a:r>
              <a:rPr lang="en-US" sz="6099" dirty="0">
                <a:solidFill>
                  <a:srgbClr val="000000"/>
                </a:solidFill>
                <a:latin typeface="Canva Sans Bold"/>
              </a:rPr>
              <a:t>SUPERVISED</a:t>
            </a:r>
          </a:p>
          <a:p>
            <a:pPr>
              <a:lnSpc>
                <a:spcPts val="8539"/>
              </a:lnSpc>
            </a:pPr>
            <a:r>
              <a:rPr lang="en-US" sz="6099" dirty="0">
                <a:solidFill>
                  <a:srgbClr val="004AAD"/>
                </a:solidFill>
                <a:latin typeface="Canva Sans Bold"/>
              </a:rPr>
              <a:t>MACHINE LEARNING</a:t>
            </a:r>
          </a:p>
        </p:txBody>
      </p:sp>
      <p:sp>
        <p:nvSpPr>
          <p:cNvPr id="5" name="TextBox 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6" name="TextBox 6"/>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7" name="TextBox 7"/>
          <p:cNvSpPr txBox="1"/>
          <p:nvPr/>
        </p:nvSpPr>
        <p:spPr>
          <a:xfrm>
            <a:off x="511514" y="1966661"/>
            <a:ext cx="4898686" cy="1795363"/>
          </a:xfrm>
          <a:prstGeom prst="rect">
            <a:avLst/>
          </a:prstGeom>
        </p:spPr>
        <p:txBody>
          <a:bodyPr wrap="square" lIns="0" tIns="0" rIns="0" bIns="0" rtlCol="0" anchor="t">
            <a:spAutoFit/>
          </a:bodyPr>
          <a:lstStyle/>
          <a:p>
            <a:pPr>
              <a:lnSpc>
                <a:spcPts val="13999"/>
              </a:lnSpc>
            </a:pPr>
            <a:r>
              <a:rPr lang="en-US" sz="9999" dirty="0">
                <a:solidFill>
                  <a:srgbClr val="000000"/>
                </a:solidFill>
                <a:latin typeface="Canva Sans Bold"/>
              </a:rPr>
              <a:t>DAY 1:</a:t>
            </a:r>
          </a:p>
        </p:txBody>
      </p:sp>
      <p:sp>
        <p:nvSpPr>
          <p:cNvPr id="8" name="Freeform 8"/>
          <p:cNvSpPr/>
          <p:nvPr/>
        </p:nvSpPr>
        <p:spPr>
          <a:xfrm>
            <a:off x="12077073" y="2597701"/>
            <a:ext cx="4970673" cy="5091598"/>
          </a:xfrm>
          <a:custGeom>
            <a:avLst/>
            <a:gdLst/>
            <a:ahLst/>
            <a:cxnLst/>
            <a:rect l="l" t="t" r="r" b="b"/>
            <a:pathLst>
              <a:path w="4970673" h="5091598">
                <a:moveTo>
                  <a:pt x="0" y="0"/>
                </a:moveTo>
                <a:lnTo>
                  <a:pt x="4970672" y="0"/>
                </a:lnTo>
                <a:lnTo>
                  <a:pt x="4970672" y="5091598"/>
                </a:lnTo>
                <a:lnTo>
                  <a:pt x="0" y="509159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13415663" y="2595670"/>
            <a:ext cx="1980249" cy="4605230"/>
          </a:xfrm>
          <a:custGeom>
            <a:avLst/>
            <a:gdLst/>
            <a:ahLst/>
            <a:cxnLst/>
            <a:rect l="l" t="t" r="r" b="b"/>
            <a:pathLst>
              <a:path w="1980249" h="4605230">
                <a:moveTo>
                  <a:pt x="0" y="0"/>
                </a:moveTo>
                <a:lnTo>
                  <a:pt x="1980248" y="0"/>
                </a:lnTo>
                <a:lnTo>
                  <a:pt x="1980248" y="4605230"/>
                </a:lnTo>
                <a:lnTo>
                  <a:pt x="0" y="46052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flipH="1">
            <a:off x="14921508" y="4558000"/>
            <a:ext cx="1522971" cy="2642900"/>
          </a:xfrm>
          <a:custGeom>
            <a:avLst/>
            <a:gdLst/>
            <a:ahLst/>
            <a:cxnLst/>
            <a:rect l="l" t="t" r="r" b="b"/>
            <a:pathLst>
              <a:path w="1522971" h="2642900">
                <a:moveTo>
                  <a:pt x="1522972" y="0"/>
                </a:moveTo>
                <a:lnTo>
                  <a:pt x="0" y="0"/>
                </a:lnTo>
                <a:lnTo>
                  <a:pt x="0" y="2642900"/>
                </a:lnTo>
                <a:lnTo>
                  <a:pt x="1522972" y="2642900"/>
                </a:lnTo>
                <a:lnTo>
                  <a:pt x="1522972" y="0"/>
                </a:lnTo>
                <a:close/>
              </a:path>
            </a:pathLst>
          </a:custGeom>
          <a:blipFill>
            <a:blip r:embed="rId4"/>
            <a:stretch>
              <a:fillRect/>
            </a:stretch>
          </a:blipFill>
        </p:spPr>
      </p:sp>
      <p:sp>
        <p:nvSpPr>
          <p:cNvPr id="5" name="TextBox 5"/>
          <p:cNvSpPr txBox="1"/>
          <p:nvPr/>
        </p:nvSpPr>
        <p:spPr>
          <a:xfrm>
            <a:off x="626178" y="4279205"/>
            <a:ext cx="12026981" cy="3613785"/>
          </a:xfrm>
          <a:prstGeom prst="rect">
            <a:avLst/>
          </a:prstGeom>
        </p:spPr>
        <p:txBody>
          <a:bodyPr lIns="0" tIns="0" rIns="0" bIns="0" rtlCol="0" anchor="t">
            <a:spAutoFit/>
          </a:bodyPr>
          <a:lstStyle/>
          <a:p>
            <a:pPr>
              <a:lnSpc>
                <a:spcPts val="4770"/>
              </a:lnSpc>
            </a:pPr>
            <a:r>
              <a:rPr lang="en-US" sz="4500">
                <a:solidFill>
                  <a:srgbClr val="000000"/>
                </a:solidFill>
                <a:latin typeface="Canva Sans"/>
              </a:rPr>
              <a:t>Is a concept that involves </a:t>
            </a:r>
            <a:r>
              <a:rPr lang="en-US" sz="4500">
                <a:solidFill>
                  <a:srgbClr val="000000"/>
                </a:solidFill>
                <a:latin typeface="Canva Sans Bold"/>
              </a:rPr>
              <a:t>teaching computers how to understand and process language by using labeled examples</a:t>
            </a:r>
            <a:r>
              <a:rPr lang="en-US" sz="4500">
                <a:solidFill>
                  <a:srgbClr val="000000"/>
                </a:solidFill>
                <a:latin typeface="Canva Sans"/>
              </a:rPr>
              <a:t>. It's like a teacher showing a student examples of sentences and telling them what each sentence means.</a:t>
            </a:r>
          </a:p>
        </p:txBody>
      </p:sp>
      <p:sp>
        <p:nvSpPr>
          <p:cNvPr id="6" name="Freeform 6"/>
          <p:cNvSpPr/>
          <p:nvPr/>
        </p:nvSpPr>
        <p:spPr>
          <a:xfrm>
            <a:off x="9429093" y="187781"/>
            <a:ext cx="3986569" cy="2945078"/>
          </a:xfrm>
          <a:custGeom>
            <a:avLst/>
            <a:gdLst/>
            <a:ahLst/>
            <a:cxnLst/>
            <a:rect l="l" t="t" r="r" b="b"/>
            <a:pathLst>
              <a:path w="3986569" h="2945078">
                <a:moveTo>
                  <a:pt x="0" y="0"/>
                </a:moveTo>
                <a:lnTo>
                  <a:pt x="3986570" y="0"/>
                </a:lnTo>
                <a:lnTo>
                  <a:pt x="3986570" y="2945078"/>
                </a:lnTo>
                <a:lnTo>
                  <a:pt x="0" y="29450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TextBox 7"/>
          <p:cNvSpPr txBox="1"/>
          <p:nvPr/>
        </p:nvSpPr>
        <p:spPr>
          <a:xfrm>
            <a:off x="1533602" y="278786"/>
            <a:ext cx="8394908" cy="422275"/>
          </a:xfrm>
          <a:prstGeom prst="rect">
            <a:avLst/>
          </a:prstGeom>
        </p:spPr>
        <p:txBody>
          <a:bodyPr lIns="0" tIns="0" rIns="0" bIns="0" rtlCol="0" anchor="t">
            <a:spAutoFit/>
          </a:bodyPr>
          <a:lstStyle/>
          <a:p>
            <a:pPr>
              <a:lnSpc>
                <a:spcPts val="3499"/>
              </a:lnSpc>
            </a:pPr>
            <a:r>
              <a:rPr lang="en-US" sz="2499">
                <a:solidFill>
                  <a:srgbClr val="000000"/>
                </a:solidFill>
                <a:latin typeface="Canva Sans Bold"/>
              </a:rPr>
              <a:t>SUPERVISED</a:t>
            </a:r>
            <a:r>
              <a:rPr lang="en-US" sz="2499">
                <a:solidFill>
                  <a:srgbClr val="004AAD"/>
                </a:solidFill>
                <a:latin typeface="Canva Sans Bold"/>
              </a:rPr>
              <a:t> MACHINE LEARNING</a:t>
            </a:r>
          </a:p>
        </p:txBody>
      </p:sp>
      <p:sp>
        <p:nvSpPr>
          <p:cNvPr id="8" name="TextBox 8"/>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9" name="TextBox 9"/>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10" name="TextBox 10"/>
          <p:cNvSpPr txBox="1"/>
          <p:nvPr/>
        </p:nvSpPr>
        <p:spPr>
          <a:xfrm>
            <a:off x="231756" y="205761"/>
            <a:ext cx="1195834"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DAY 1:</a:t>
            </a:r>
          </a:p>
        </p:txBody>
      </p:sp>
      <p:sp>
        <p:nvSpPr>
          <p:cNvPr id="11" name="TextBox 11"/>
          <p:cNvSpPr txBox="1"/>
          <p:nvPr/>
        </p:nvSpPr>
        <p:spPr>
          <a:xfrm>
            <a:off x="511514" y="1586306"/>
            <a:ext cx="9161020" cy="2085295"/>
          </a:xfrm>
          <a:prstGeom prst="rect">
            <a:avLst/>
          </a:prstGeom>
        </p:spPr>
        <p:txBody>
          <a:bodyPr lIns="0" tIns="0" rIns="0" bIns="0" rtlCol="0" anchor="t">
            <a:spAutoFit/>
          </a:bodyPr>
          <a:lstStyle/>
          <a:p>
            <a:pPr>
              <a:lnSpc>
                <a:spcPts val="8362"/>
              </a:lnSpc>
            </a:pPr>
            <a:r>
              <a:rPr lang="en-US" sz="5973">
                <a:solidFill>
                  <a:srgbClr val="000000"/>
                </a:solidFill>
                <a:latin typeface="Canva Sans Bold"/>
              </a:rPr>
              <a:t>SUPERVISED </a:t>
            </a:r>
          </a:p>
          <a:p>
            <a:pPr>
              <a:lnSpc>
                <a:spcPts val="8362"/>
              </a:lnSpc>
            </a:pPr>
            <a:r>
              <a:rPr lang="en-US" sz="5973">
                <a:solidFill>
                  <a:srgbClr val="000000"/>
                </a:solidFill>
                <a:latin typeface="Canva Sans Bold"/>
              </a:rPr>
              <a:t>MACHINE LEARNING</a:t>
            </a:r>
          </a:p>
        </p:txBody>
      </p:sp>
      <p:sp>
        <p:nvSpPr>
          <p:cNvPr id="12" name="TextBox 12"/>
          <p:cNvSpPr txBox="1"/>
          <p:nvPr/>
        </p:nvSpPr>
        <p:spPr>
          <a:xfrm>
            <a:off x="9890184" y="1118932"/>
            <a:ext cx="3525479" cy="789305"/>
          </a:xfrm>
          <a:prstGeom prst="rect">
            <a:avLst/>
          </a:prstGeom>
        </p:spPr>
        <p:txBody>
          <a:bodyPr lIns="0" tIns="0" rIns="0" bIns="0" rtlCol="0" anchor="t">
            <a:spAutoFit/>
          </a:bodyPr>
          <a:lstStyle/>
          <a:p>
            <a:pPr>
              <a:lnSpc>
                <a:spcPts val="3220"/>
              </a:lnSpc>
            </a:pPr>
            <a:r>
              <a:rPr lang="en-US" sz="2300">
                <a:solidFill>
                  <a:srgbClr val="000000"/>
                </a:solidFill>
                <a:latin typeface="Canva Sans"/>
              </a:rPr>
              <a:t>"You are beautiful" is a </a:t>
            </a:r>
            <a:r>
              <a:rPr lang="en-US" sz="2300">
                <a:solidFill>
                  <a:srgbClr val="000000"/>
                </a:solidFill>
                <a:latin typeface="Canva Sans Italics"/>
              </a:rPr>
              <a:t>positive</a:t>
            </a:r>
            <a:r>
              <a:rPr lang="en-US" sz="2300">
                <a:solidFill>
                  <a:srgbClr val="000000"/>
                </a:solidFill>
                <a:latin typeface="Canva Sans"/>
              </a:rPr>
              <a:t> statement</a:t>
            </a:r>
          </a:p>
        </p:txBody>
      </p:sp>
      <p:sp>
        <p:nvSpPr>
          <p:cNvPr id="13" name="Freeform 13"/>
          <p:cNvSpPr/>
          <p:nvPr/>
        </p:nvSpPr>
        <p:spPr>
          <a:xfrm flipH="1">
            <a:off x="15682994" y="2774781"/>
            <a:ext cx="2362555" cy="1745337"/>
          </a:xfrm>
          <a:custGeom>
            <a:avLst/>
            <a:gdLst/>
            <a:ahLst/>
            <a:cxnLst/>
            <a:rect l="l" t="t" r="r" b="b"/>
            <a:pathLst>
              <a:path w="2362555" h="1745337">
                <a:moveTo>
                  <a:pt x="2362555" y="0"/>
                </a:moveTo>
                <a:lnTo>
                  <a:pt x="0" y="0"/>
                </a:lnTo>
                <a:lnTo>
                  <a:pt x="0" y="1745338"/>
                </a:lnTo>
                <a:lnTo>
                  <a:pt x="2362555" y="1745338"/>
                </a:lnTo>
                <a:lnTo>
                  <a:pt x="2362555"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TextBox 14"/>
          <p:cNvSpPr txBox="1"/>
          <p:nvPr/>
        </p:nvSpPr>
        <p:spPr>
          <a:xfrm>
            <a:off x="16453478" y="3282345"/>
            <a:ext cx="1370523" cy="389255"/>
          </a:xfrm>
          <a:prstGeom prst="rect">
            <a:avLst/>
          </a:prstGeom>
        </p:spPr>
        <p:txBody>
          <a:bodyPr lIns="0" tIns="0" rIns="0" bIns="0" rtlCol="0" anchor="t">
            <a:spAutoFit/>
          </a:bodyPr>
          <a:lstStyle/>
          <a:p>
            <a:pPr>
              <a:lnSpc>
                <a:spcPts val="3220"/>
              </a:lnSpc>
            </a:pPr>
            <a:r>
              <a:rPr lang="en-US" sz="2300">
                <a:solidFill>
                  <a:srgbClr val="000000"/>
                </a:solidFill>
                <a:latin typeface="Canva Sans"/>
              </a:rPr>
              <a:t>I see!!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Freeform 3"/>
          <p:cNvSpPr/>
          <p:nvPr/>
        </p:nvSpPr>
        <p:spPr>
          <a:xfrm>
            <a:off x="11928196" y="2846694"/>
            <a:ext cx="3374205" cy="5287216"/>
          </a:xfrm>
          <a:custGeom>
            <a:avLst/>
            <a:gdLst/>
            <a:ahLst/>
            <a:cxnLst/>
            <a:rect l="l" t="t" r="r" b="b"/>
            <a:pathLst>
              <a:path w="3374205" h="5287216">
                <a:moveTo>
                  <a:pt x="0" y="0"/>
                </a:moveTo>
                <a:lnTo>
                  <a:pt x="3374205" y="0"/>
                </a:lnTo>
                <a:lnTo>
                  <a:pt x="3374205" y="5287215"/>
                </a:lnTo>
                <a:lnTo>
                  <a:pt x="0" y="52872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533602" y="278786"/>
            <a:ext cx="8394908" cy="422275"/>
          </a:xfrm>
          <a:prstGeom prst="rect">
            <a:avLst/>
          </a:prstGeom>
        </p:spPr>
        <p:txBody>
          <a:bodyPr lIns="0" tIns="0" rIns="0" bIns="0" rtlCol="0" anchor="t">
            <a:spAutoFit/>
          </a:bodyPr>
          <a:lstStyle/>
          <a:p>
            <a:pPr>
              <a:lnSpc>
                <a:spcPts val="3499"/>
              </a:lnSpc>
            </a:pPr>
            <a:r>
              <a:rPr lang="en-US" sz="2499">
                <a:solidFill>
                  <a:srgbClr val="000000"/>
                </a:solidFill>
                <a:latin typeface="Canva Sans Bold"/>
              </a:rPr>
              <a:t>SUPERVISED</a:t>
            </a:r>
            <a:r>
              <a:rPr lang="en-US" sz="2499">
                <a:solidFill>
                  <a:srgbClr val="004AAD"/>
                </a:solidFill>
                <a:latin typeface="Canva Sans Bold"/>
              </a:rPr>
              <a:t> MACHINE LEARNING</a:t>
            </a:r>
          </a:p>
        </p:txBody>
      </p:sp>
      <p:sp>
        <p:nvSpPr>
          <p:cNvPr id="5" name="TextBox 5"/>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6" name="TextBox 6"/>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7" name="TextBox 7"/>
          <p:cNvSpPr txBox="1"/>
          <p:nvPr/>
        </p:nvSpPr>
        <p:spPr>
          <a:xfrm>
            <a:off x="231756" y="205761"/>
            <a:ext cx="1195834"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DAY 1:</a:t>
            </a:r>
          </a:p>
        </p:txBody>
      </p:sp>
      <p:sp>
        <p:nvSpPr>
          <p:cNvPr id="8" name="TextBox 8"/>
          <p:cNvSpPr txBox="1"/>
          <p:nvPr/>
        </p:nvSpPr>
        <p:spPr>
          <a:xfrm>
            <a:off x="511514" y="1358003"/>
            <a:ext cx="9079117" cy="2077123"/>
          </a:xfrm>
          <a:prstGeom prst="rect">
            <a:avLst/>
          </a:prstGeom>
        </p:spPr>
        <p:txBody>
          <a:bodyPr lIns="0" tIns="0" rIns="0" bIns="0" rtlCol="0" anchor="t">
            <a:spAutoFit/>
          </a:bodyPr>
          <a:lstStyle/>
          <a:p>
            <a:pPr>
              <a:lnSpc>
                <a:spcPts val="8362"/>
              </a:lnSpc>
            </a:pPr>
            <a:r>
              <a:rPr lang="en-US" sz="5973">
                <a:solidFill>
                  <a:srgbClr val="000000"/>
                </a:solidFill>
                <a:latin typeface="Canva Sans Bold"/>
              </a:rPr>
              <a:t>SUPERVISED MACHINE LEARNING: </a:t>
            </a:r>
            <a:r>
              <a:rPr lang="en-US" sz="5973">
                <a:solidFill>
                  <a:srgbClr val="004AAD"/>
                </a:solidFill>
                <a:latin typeface="Canva Sans Bold"/>
              </a:rPr>
              <a:t>PIPELINE</a:t>
            </a:r>
          </a:p>
        </p:txBody>
      </p:sp>
      <p:sp>
        <p:nvSpPr>
          <p:cNvPr id="9" name="TextBox 9"/>
          <p:cNvSpPr txBox="1"/>
          <p:nvPr/>
        </p:nvSpPr>
        <p:spPr>
          <a:xfrm>
            <a:off x="511514" y="3760614"/>
            <a:ext cx="7234937" cy="4582795"/>
          </a:xfrm>
          <a:prstGeom prst="rect">
            <a:avLst/>
          </a:prstGeom>
        </p:spPr>
        <p:txBody>
          <a:bodyPr lIns="0" tIns="0" rIns="0" bIns="0" rtlCol="0" anchor="t">
            <a:spAutoFit/>
          </a:bodyPr>
          <a:lstStyle/>
          <a:p>
            <a:pPr marL="1122679" lvl="1" indent="-561340">
              <a:lnSpc>
                <a:spcPts val="7279"/>
              </a:lnSpc>
              <a:buFont typeface="Arial"/>
              <a:buChar char="•"/>
            </a:pPr>
            <a:r>
              <a:rPr lang="en-US" sz="5199">
                <a:solidFill>
                  <a:srgbClr val="000000"/>
                </a:solidFill>
                <a:latin typeface="Canva Sans"/>
              </a:rPr>
              <a:t>Gather Data</a:t>
            </a:r>
          </a:p>
          <a:p>
            <a:pPr marL="1122679" lvl="1" indent="-561340">
              <a:lnSpc>
                <a:spcPts val="7279"/>
              </a:lnSpc>
              <a:buFont typeface="Arial"/>
              <a:buChar char="•"/>
            </a:pPr>
            <a:r>
              <a:rPr lang="en-US" sz="5199">
                <a:solidFill>
                  <a:srgbClr val="000000"/>
                </a:solidFill>
                <a:latin typeface="Canva Sans"/>
              </a:rPr>
              <a:t>Extract Features</a:t>
            </a:r>
          </a:p>
          <a:p>
            <a:pPr marL="1122679" lvl="1" indent="-561340">
              <a:lnSpc>
                <a:spcPts val="7279"/>
              </a:lnSpc>
              <a:buFont typeface="Arial"/>
              <a:buChar char="•"/>
            </a:pPr>
            <a:r>
              <a:rPr lang="en-US" sz="5199">
                <a:solidFill>
                  <a:srgbClr val="000000"/>
                </a:solidFill>
                <a:latin typeface="Canva Sans"/>
              </a:rPr>
              <a:t>Train Model</a:t>
            </a:r>
          </a:p>
          <a:p>
            <a:pPr marL="1122679" lvl="1" indent="-561340">
              <a:lnSpc>
                <a:spcPts val="7279"/>
              </a:lnSpc>
              <a:buFont typeface="Arial"/>
              <a:buChar char="•"/>
            </a:pPr>
            <a:r>
              <a:rPr lang="en-US" sz="5199">
                <a:solidFill>
                  <a:srgbClr val="000000"/>
                </a:solidFill>
                <a:latin typeface="Canva Sans"/>
              </a:rPr>
              <a:t>Model Evaluation</a:t>
            </a:r>
          </a:p>
          <a:p>
            <a:pPr marL="1122679" lvl="1" indent="-561340">
              <a:lnSpc>
                <a:spcPts val="7279"/>
              </a:lnSpc>
              <a:buFont typeface="Arial"/>
              <a:buChar char="•"/>
            </a:pPr>
            <a:r>
              <a:rPr lang="en-US" sz="5199">
                <a:solidFill>
                  <a:srgbClr val="000000"/>
                </a:solidFill>
                <a:latin typeface="Canva Sans"/>
              </a:rPr>
              <a:t>Prediction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259354" y="1341"/>
            <a:ext cx="15769293" cy="1523907"/>
          </a:xfrm>
        </p:spPr>
        <p:txBody>
          <a:bodyPr/>
          <a:lstStyle/>
          <a:p>
            <a:r>
              <a:rPr lang="en-US" altLang="en-US" dirty="0" smtClean="0"/>
              <a:t>What is A.I. (Artificial Intelligence)?</a:t>
            </a:r>
            <a:endParaRPr lang="en-US" altLang="en-US" dirty="0" smtClean="0">
              <a:latin typeface="Franklin Gothic Medium Cond" panose="020B0606030402020204" pitchFamily="34" charset="0"/>
            </a:endParaRPr>
          </a:p>
        </p:txBody>
      </p:sp>
      <p:sp>
        <p:nvSpPr>
          <p:cNvPr id="38916" name="AutoShape 5" descr="Z"/>
          <p:cNvSpPr>
            <a:spLocks noChangeAspect="1" noChangeArrowheads="1"/>
          </p:cNvSpPr>
          <p:nvPr/>
        </p:nvSpPr>
        <p:spPr bwMode="auto">
          <a:xfrm>
            <a:off x="8915461" y="4914961"/>
            <a:ext cx="457082" cy="4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PH" altLang="en-US" sz="2699"/>
          </a:p>
        </p:txBody>
      </p:sp>
      <p:pic>
        <p:nvPicPr>
          <p:cNvPr id="4" name="Picture 3"/>
          <p:cNvPicPr>
            <a:picLocks noChangeAspect="1"/>
          </p:cNvPicPr>
          <p:nvPr/>
        </p:nvPicPr>
        <p:blipFill>
          <a:blip r:embed="rId3"/>
          <a:stretch>
            <a:fillRect/>
          </a:stretch>
        </p:blipFill>
        <p:spPr>
          <a:xfrm>
            <a:off x="1828064" y="2227414"/>
            <a:ext cx="6661493" cy="6289256"/>
          </a:xfrm>
          <a:prstGeom prst="rect">
            <a:avLst/>
          </a:prstGeom>
        </p:spPr>
      </p:pic>
      <p:sp>
        <p:nvSpPr>
          <p:cNvPr id="5" name="Rectangle 4"/>
          <p:cNvSpPr/>
          <p:nvPr/>
        </p:nvSpPr>
        <p:spPr>
          <a:xfrm>
            <a:off x="8915458" y="2244739"/>
            <a:ext cx="9139238" cy="6186309"/>
          </a:xfrm>
          <a:prstGeom prst="rect">
            <a:avLst/>
          </a:prstGeom>
        </p:spPr>
        <p:txBody>
          <a:bodyPr>
            <a:spAutoFit/>
          </a:bodyPr>
          <a:lstStyle/>
          <a:p>
            <a:r>
              <a:rPr lang="en-US" sz="6600" b="1" dirty="0">
                <a:solidFill>
                  <a:srgbClr val="FF0000"/>
                </a:solidFill>
              </a:rPr>
              <a:t>A.I. </a:t>
            </a:r>
            <a:r>
              <a:rPr lang="en-US" sz="6600" dirty="0"/>
              <a:t>is the ability of a machine to display human-like capabilities such as </a:t>
            </a:r>
            <a:r>
              <a:rPr lang="en-US" sz="6600" b="1" dirty="0">
                <a:solidFill>
                  <a:schemeClr val="accent5"/>
                </a:solidFill>
              </a:rPr>
              <a:t>reasoning</a:t>
            </a:r>
            <a:r>
              <a:rPr lang="en-US" sz="6600" dirty="0"/>
              <a:t>, </a:t>
            </a:r>
            <a:r>
              <a:rPr lang="en-US" sz="6600" b="1" dirty="0">
                <a:solidFill>
                  <a:schemeClr val="accent5"/>
                </a:solidFill>
              </a:rPr>
              <a:t>learning</a:t>
            </a:r>
            <a:r>
              <a:rPr lang="en-US" sz="6600" dirty="0"/>
              <a:t>, </a:t>
            </a:r>
            <a:r>
              <a:rPr lang="en-US" sz="6600" b="1" dirty="0">
                <a:solidFill>
                  <a:schemeClr val="accent5"/>
                </a:solidFill>
              </a:rPr>
              <a:t>planning</a:t>
            </a:r>
            <a:r>
              <a:rPr lang="en-US" sz="6600" dirty="0">
                <a:solidFill>
                  <a:schemeClr val="accent5"/>
                </a:solidFill>
              </a:rPr>
              <a:t> </a:t>
            </a:r>
            <a:r>
              <a:rPr lang="en-US" sz="6600" dirty="0"/>
              <a:t>and </a:t>
            </a:r>
            <a:r>
              <a:rPr lang="en-US" sz="6600" b="1" dirty="0">
                <a:solidFill>
                  <a:schemeClr val="accent5"/>
                </a:solidFill>
              </a:rPr>
              <a:t>creativity</a:t>
            </a:r>
            <a:r>
              <a:rPr lang="en-US" sz="6600" dirty="0"/>
              <a:t>.</a:t>
            </a:r>
          </a:p>
        </p:txBody>
      </p:sp>
      <p:sp>
        <p:nvSpPr>
          <p:cNvPr id="6" name="AutoShape 4"/>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7" name="TextBox 5"/>
          <p:cNvSpPr txBox="1"/>
          <p:nvPr/>
        </p:nvSpPr>
        <p:spPr>
          <a:xfrm>
            <a:off x="392540"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8" name="TextBox 6"/>
          <p:cNvSpPr txBox="1"/>
          <p:nvPr/>
        </p:nvSpPr>
        <p:spPr>
          <a:xfrm>
            <a:off x="9523939" y="9601366"/>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Tree>
    <p:extLst>
      <p:ext uri="{BB962C8B-B14F-4D97-AF65-F5344CB8AC3E}">
        <p14:creationId xmlns:p14="http://schemas.microsoft.com/office/powerpoint/2010/main" val="383439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1533602" y="278786"/>
            <a:ext cx="8394908" cy="422275"/>
          </a:xfrm>
          <a:prstGeom prst="rect">
            <a:avLst/>
          </a:prstGeom>
        </p:spPr>
        <p:txBody>
          <a:bodyPr lIns="0" tIns="0" rIns="0" bIns="0" rtlCol="0" anchor="t">
            <a:spAutoFit/>
          </a:bodyPr>
          <a:lstStyle/>
          <a:p>
            <a:pPr>
              <a:lnSpc>
                <a:spcPts val="3499"/>
              </a:lnSpc>
            </a:pPr>
            <a:r>
              <a:rPr lang="en-US" sz="2499">
                <a:solidFill>
                  <a:srgbClr val="000000"/>
                </a:solidFill>
                <a:latin typeface="Canva Sans Bold"/>
              </a:rPr>
              <a:t>SUPERVISED</a:t>
            </a:r>
            <a:r>
              <a:rPr lang="en-US" sz="2499">
                <a:solidFill>
                  <a:srgbClr val="004AAD"/>
                </a:solidFill>
                <a:latin typeface="Canva Sans Bold"/>
              </a:rPr>
              <a:t> MACHINE LEARNING</a:t>
            </a:r>
          </a:p>
        </p:txBody>
      </p:sp>
      <p:sp>
        <p:nvSpPr>
          <p:cNvPr id="4" name="TextBox 4"/>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5" name="TextBox 5"/>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6" name="TextBox 6"/>
          <p:cNvSpPr txBox="1"/>
          <p:nvPr/>
        </p:nvSpPr>
        <p:spPr>
          <a:xfrm>
            <a:off x="231756" y="205761"/>
            <a:ext cx="1195834"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DAY 1:</a:t>
            </a:r>
          </a:p>
        </p:txBody>
      </p:sp>
      <p:sp>
        <p:nvSpPr>
          <p:cNvPr id="7" name="TextBox 7"/>
          <p:cNvSpPr txBox="1"/>
          <p:nvPr/>
        </p:nvSpPr>
        <p:spPr>
          <a:xfrm>
            <a:off x="-619" y="2210181"/>
            <a:ext cx="18288619" cy="2077123"/>
          </a:xfrm>
          <a:prstGeom prst="rect">
            <a:avLst/>
          </a:prstGeom>
        </p:spPr>
        <p:txBody>
          <a:bodyPr lIns="0" tIns="0" rIns="0" bIns="0" rtlCol="0" anchor="t">
            <a:spAutoFit/>
          </a:bodyPr>
          <a:lstStyle/>
          <a:p>
            <a:pPr algn="ctr">
              <a:lnSpc>
                <a:spcPts val="8362"/>
              </a:lnSpc>
            </a:pPr>
            <a:r>
              <a:rPr lang="en-US" sz="5973">
                <a:solidFill>
                  <a:srgbClr val="000000"/>
                </a:solidFill>
                <a:latin typeface="Canva Sans Bold"/>
              </a:rPr>
              <a:t>SUPERVISED MACHINE LEARNING: </a:t>
            </a:r>
          </a:p>
          <a:p>
            <a:pPr algn="ctr">
              <a:lnSpc>
                <a:spcPts val="8362"/>
              </a:lnSpc>
            </a:pPr>
            <a:r>
              <a:rPr lang="en-US" sz="5973">
                <a:solidFill>
                  <a:srgbClr val="004AAD"/>
                </a:solidFill>
                <a:latin typeface="Canva Sans Bold"/>
              </a:rPr>
              <a:t>GATHERING DATA</a:t>
            </a:r>
          </a:p>
        </p:txBody>
      </p:sp>
      <p:sp>
        <p:nvSpPr>
          <p:cNvPr id="8" name="TextBox 8"/>
          <p:cNvSpPr txBox="1"/>
          <p:nvPr/>
        </p:nvSpPr>
        <p:spPr>
          <a:xfrm>
            <a:off x="3940441" y="4658487"/>
            <a:ext cx="10406497" cy="1654299"/>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bit.ly/</a:t>
            </a:r>
            <a:r>
              <a:rPr lang="en-US" sz="9200" dirty="0" err="1">
                <a:solidFill>
                  <a:srgbClr val="000000"/>
                </a:solidFill>
                <a:latin typeface="Canva Sans Bold"/>
              </a:rPr>
              <a:t>codeHERE</a:t>
            </a:r>
            <a:endParaRPr lang="en-US" sz="9200" dirty="0">
              <a:solidFill>
                <a:srgbClr val="000000"/>
              </a:solidFill>
              <a:latin typeface="Canva Sans Bold"/>
            </a:endParaRPr>
          </a:p>
        </p:txBody>
      </p:sp>
      <p:sp>
        <p:nvSpPr>
          <p:cNvPr id="9" name="TextBox 9"/>
          <p:cNvSpPr txBox="1"/>
          <p:nvPr/>
        </p:nvSpPr>
        <p:spPr>
          <a:xfrm>
            <a:off x="231756" y="8529706"/>
            <a:ext cx="4651448" cy="396240"/>
          </a:xfrm>
          <a:prstGeom prst="rect">
            <a:avLst/>
          </a:prstGeom>
        </p:spPr>
        <p:txBody>
          <a:bodyPr lIns="0" tIns="0" rIns="0" bIns="0" rtlCol="0" anchor="t">
            <a:spAutoFit/>
          </a:bodyPr>
          <a:lstStyle/>
          <a:p>
            <a:pPr>
              <a:lnSpc>
                <a:spcPts val="3359"/>
              </a:lnSpc>
            </a:pPr>
            <a:r>
              <a:rPr lang="en-US" sz="2400">
                <a:solidFill>
                  <a:srgbClr val="000000"/>
                </a:solidFill>
                <a:latin typeface="Canva Sans"/>
              </a:rPr>
              <a:t>download files using this link</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09" y="9091722"/>
            <a:ext cx="18288000" cy="47516"/>
          </a:xfrm>
          <a:prstGeom prst="line">
            <a:avLst/>
          </a:prstGeom>
          <a:ln w="238125" cap="flat">
            <a:solidFill>
              <a:srgbClr val="004AAD"/>
            </a:solidFill>
            <a:prstDash val="solid"/>
            <a:headEnd type="none" w="sm" len="sm"/>
            <a:tailEnd type="none" w="sm" len="sm"/>
          </a:ln>
        </p:spPr>
      </p:sp>
      <p:sp>
        <p:nvSpPr>
          <p:cNvPr id="3" name="TextBox 3"/>
          <p:cNvSpPr txBox="1"/>
          <p:nvPr/>
        </p:nvSpPr>
        <p:spPr>
          <a:xfrm>
            <a:off x="1533602" y="278786"/>
            <a:ext cx="8394908" cy="422275"/>
          </a:xfrm>
          <a:prstGeom prst="rect">
            <a:avLst/>
          </a:prstGeom>
        </p:spPr>
        <p:txBody>
          <a:bodyPr lIns="0" tIns="0" rIns="0" bIns="0" rtlCol="0" anchor="t">
            <a:spAutoFit/>
          </a:bodyPr>
          <a:lstStyle/>
          <a:p>
            <a:pPr>
              <a:lnSpc>
                <a:spcPts val="3499"/>
              </a:lnSpc>
            </a:pPr>
            <a:r>
              <a:rPr lang="en-US" sz="2499">
                <a:solidFill>
                  <a:srgbClr val="000000"/>
                </a:solidFill>
                <a:latin typeface="Canva Sans Bold"/>
              </a:rPr>
              <a:t>SUPERVISED</a:t>
            </a:r>
            <a:r>
              <a:rPr lang="en-US" sz="2499">
                <a:solidFill>
                  <a:srgbClr val="004AAD"/>
                </a:solidFill>
                <a:latin typeface="Canva Sans Bold"/>
              </a:rPr>
              <a:t> MACHINE LEARNING</a:t>
            </a:r>
          </a:p>
        </p:txBody>
      </p:sp>
      <p:sp>
        <p:nvSpPr>
          <p:cNvPr id="4" name="TextBox 4"/>
          <p:cNvSpPr txBox="1"/>
          <p:nvPr/>
        </p:nvSpPr>
        <p:spPr>
          <a:xfrm>
            <a:off x="511514" y="9534525"/>
            <a:ext cx="8394908" cy="514306"/>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CHED - LAKAS Capacity Building</a:t>
            </a:r>
          </a:p>
        </p:txBody>
      </p:sp>
      <p:sp>
        <p:nvSpPr>
          <p:cNvPr id="5" name="TextBox 5"/>
          <p:cNvSpPr txBox="1"/>
          <p:nvPr/>
        </p:nvSpPr>
        <p:spPr>
          <a:xfrm>
            <a:off x="9429093" y="9534525"/>
            <a:ext cx="8394908" cy="514350"/>
          </a:xfrm>
          <a:prstGeom prst="rect">
            <a:avLst/>
          </a:prstGeom>
        </p:spPr>
        <p:txBody>
          <a:bodyPr lIns="0" tIns="0" rIns="0" bIns="0" rtlCol="0" anchor="t">
            <a:spAutoFit/>
          </a:bodyPr>
          <a:lstStyle/>
          <a:p>
            <a:pPr algn="r">
              <a:lnSpc>
                <a:spcPts val="4200"/>
              </a:lnSpc>
            </a:pPr>
            <a:r>
              <a:rPr lang="en-US" sz="3000">
                <a:solidFill>
                  <a:srgbClr val="000000"/>
                </a:solidFill>
                <a:latin typeface="Canva Sans Bold"/>
              </a:rPr>
              <a:t>August 14-16, 2023</a:t>
            </a:r>
          </a:p>
        </p:txBody>
      </p:sp>
      <p:sp>
        <p:nvSpPr>
          <p:cNvPr id="6" name="TextBox 6"/>
          <p:cNvSpPr txBox="1"/>
          <p:nvPr/>
        </p:nvSpPr>
        <p:spPr>
          <a:xfrm>
            <a:off x="231756" y="205761"/>
            <a:ext cx="1195834"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DAY 1:</a:t>
            </a:r>
          </a:p>
        </p:txBody>
      </p:sp>
      <p:sp>
        <p:nvSpPr>
          <p:cNvPr id="7" name="TextBox 7"/>
          <p:cNvSpPr txBox="1"/>
          <p:nvPr/>
        </p:nvSpPr>
        <p:spPr>
          <a:xfrm>
            <a:off x="-619" y="2210181"/>
            <a:ext cx="18288619" cy="1019848"/>
          </a:xfrm>
          <a:prstGeom prst="rect">
            <a:avLst/>
          </a:prstGeom>
        </p:spPr>
        <p:txBody>
          <a:bodyPr lIns="0" tIns="0" rIns="0" bIns="0" rtlCol="0" anchor="t">
            <a:spAutoFit/>
          </a:bodyPr>
          <a:lstStyle/>
          <a:p>
            <a:pPr algn="ctr">
              <a:lnSpc>
                <a:spcPts val="8362"/>
              </a:lnSpc>
            </a:pPr>
            <a:r>
              <a:rPr lang="en-US" sz="5973">
                <a:solidFill>
                  <a:srgbClr val="000000"/>
                </a:solidFill>
                <a:latin typeface="Canva Sans Bold"/>
              </a:rPr>
              <a:t>SUPERVISED MACHINE LEARNING: </a:t>
            </a:r>
          </a:p>
        </p:txBody>
      </p:sp>
      <p:sp>
        <p:nvSpPr>
          <p:cNvPr id="8" name="TextBox 8"/>
          <p:cNvSpPr txBox="1"/>
          <p:nvPr/>
        </p:nvSpPr>
        <p:spPr>
          <a:xfrm>
            <a:off x="231756" y="8529706"/>
            <a:ext cx="4651448" cy="396240"/>
          </a:xfrm>
          <a:prstGeom prst="rect">
            <a:avLst/>
          </a:prstGeom>
        </p:spPr>
        <p:txBody>
          <a:bodyPr lIns="0" tIns="0" rIns="0" bIns="0" rtlCol="0" anchor="t">
            <a:spAutoFit/>
          </a:bodyPr>
          <a:lstStyle/>
          <a:p>
            <a:pPr>
              <a:lnSpc>
                <a:spcPts val="3359"/>
              </a:lnSpc>
            </a:pPr>
            <a:r>
              <a:rPr lang="en-US" sz="2400">
                <a:solidFill>
                  <a:srgbClr val="000000"/>
                </a:solidFill>
                <a:latin typeface="Canva Sans"/>
              </a:rPr>
              <a:t>download files using this link</a:t>
            </a:r>
          </a:p>
        </p:txBody>
      </p:sp>
      <p:sp>
        <p:nvSpPr>
          <p:cNvPr id="9" name="TextBox 9"/>
          <p:cNvSpPr txBox="1"/>
          <p:nvPr/>
        </p:nvSpPr>
        <p:spPr>
          <a:xfrm>
            <a:off x="5486538" y="3576956"/>
            <a:ext cx="683976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Demo 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259354" y="1341"/>
            <a:ext cx="15769293" cy="1179276"/>
          </a:xfrm>
        </p:spPr>
        <p:txBody>
          <a:bodyPr>
            <a:normAutofit/>
          </a:bodyPr>
          <a:lstStyle/>
          <a:p>
            <a:r>
              <a:rPr lang="en-US" altLang="en-US" dirty="0" smtClean="0"/>
              <a:t>History of A.I. and Timeline of Technology Development</a:t>
            </a:r>
            <a:endParaRPr lang="en-US" altLang="en-US" dirty="0" smtClean="0">
              <a:latin typeface="Franklin Gothic Medium Cond" panose="020B0606030402020204" pitchFamily="34" charset="0"/>
            </a:endParaRPr>
          </a:p>
        </p:txBody>
      </p:sp>
      <p:sp>
        <p:nvSpPr>
          <p:cNvPr id="38916" name="AutoShape 5" descr="Z"/>
          <p:cNvSpPr>
            <a:spLocks noChangeAspect="1" noChangeArrowheads="1"/>
          </p:cNvSpPr>
          <p:nvPr/>
        </p:nvSpPr>
        <p:spPr bwMode="auto">
          <a:xfrm>
            <a:off x="8915461" y="4914961"/>
            <a:ext cx="457082" cy="4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rgbClr val="000000"/>
              </a:buClr>
              <a:buSzPct val="100000"/>
              <a:buFont typeface="Times New Roman" panose="02020603050405020304" pitchFamily="18" charset="0"/>
              <a:buNone/>
            </a:pPr>
            <a:endParaRPr lang="en-PH" altLang="en-US" sz="2699"/>
          </a:p>
        </p:txBody>
      </p:sp>
      <p:sp>
        <p:nvSpPr>
          <p:cNvPr id="6" name="Rectangle 5"/>
          <p:cNvSpPr/>
          <p:nvPr/>
        </p:nvSpPr>
        <p:spPr>
          <a:xfrm>
            <a:off x="10210800" y="1796510"/>
            <a:ext cx="7092728" cy="5078313"/>
          </a:xfrm>
          <a:prstGeom prst="rect">
            <a:avLst/>
          </a:prstGeom>
        </p:spPr>
        <p:txBody>
          <a:bodyPr wrap="square">
            <a:spAutoFit/>
          </a:bodyPr>
          <a:lstStyle/>
          <a:p>
            <a:pPr marL="514350" indent="-514350" algn="just">
              <a:buFont typeface="Arial" panose="020B0604020202020204" pitchFamily="34" charset="0"/>
              <a:buChar char="•"/>
            </a:pPr>
            <a:r>
              <a:rPr lang="en-US" sz="3600" dirty="0"/>
              <a:t>A.I. technologies been around for more than 50 years</a:t>
            </a:r>
          </a:p>
          <a:p>
            <a:pPr marL="514350" indent="-514350" algn="just">
              <a:buFont typeface="Arial" panose="020B0604020202020204" pitchFamily="34" charset="0"/>
              <a:buChar char="•"/>
            </a:pPr>
            <a:r>
              <a:rPr lang="en-US" sz="3600" dirty="0"/>
              <a:t>Recent advances in </a:t>
            </a:r>
            <a:r>
              <a:rPr lang="en-US" sz="3600" b="1" dirty="0">
                <a:solidFill>
                  <a:srgbClr val="00B050"/>
                </a:solidFill>
              </a:rPr>
              <a:t>computing power</a:t>
            </a:r>
            <a:r>
              <a:rPr lang="en-US" sz="3600" dirty="0"/>
              <a:t>, coupled with the </a:t>
            </a:r>
            <a:r>
              <a:rPr lang="en-US" sz="3600" b="1" dirty="0">
                <a:solidFill>
                  <a:srgbClr val="00B050"/>
                </a:solidFill>
              </a:rPr>
              <a:t>availability of huge volume of data</a:t>
            </a:r>
            <a:r>
              <a:rPr lang="en-US" sz="3600" dirty="0"/>
              <a:t> and </a:t>
            </a:r>
            <a:r>
              <a:rPr lang="en-US" sz="3600" b="1" dirty="0">
                <a:solidFill>
                  <a:srgbClr val="00B050"/>
                </a:solidFill>
              </a:rPr>
              <a:t>innovative algorithms</a:t>
            </a:r>
            <a:r>
              <a:rPr lang="en-US" sz="3600" dirty="0"/>
              <a:t>, have triggered significant AI advancements that were once deemed impossible.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175468"/>
            <a:ext cx="8686800" cy="7168432"/>
          </a:xfrm>
          <a:prstGeom prst="rect">
            <a:avLst/>
          </a:prstGeom>
        </p:spPr>
      </p:pic>
      <p:grpSp>
        <p:nvGrpSpPr>
          <p:cNvPr id="3" name="Group 2"/>
          <p:cNvGrpSpPr/>
          <p:nvPr/>
        </p:nvGrpSpPr>
        <p:grpSpPr>
          <a:xfrm>
            <a:off x="7391400" y="7177307"/>
            <a:ext cx="2590800" cy="1737927"/>
            <a:chOff x="7391400" y="7177307"/>
            <a:chExt cx="2590800" cy="1737927"/>
          </a:xfrm>
        </p:grpSpPr>
        <p:pic>
          <p:nvPicPr>
            <p:cNvPr id="7" name="Picture 6"/>
            <p:cNvPicPr>
              <a:picLocks noChangeAspect="1"/>
            </p:cNvPicPr>
            <p:nvPr/>
          </p:nvPicPr>
          <p:blipFill>
            <a:blip r:embed="rId4"/>
            <a:stretch>
              <a:fillRect/>
            </a:stretch>
          </p:blipFill>
          <p:spPr>
            <a:xfrm>
              <a:off x="7816106" y="7177307"/>
              <a:ext cx="2166094" cy="1737927"/>
            </a:xfrm>
            <a:prstGeom prst="rect">
              <a:avLst/>
            </a:prstGeom>
          </p:spPr>
        </p:pic>
        <p:sp>
          <p:nvSpPr>
            <p:cNvPr id="8" name="TextBox 7"/>
            <p:cNvSpPr txBox="1"/>
            <p:nvPr/>
          </p:nvSpPr>
          <p:spPr>
            <a:xfrm>
              <a:off x="7391400" y="7308382"/>
              <a:ext cx="1143000" cy="507831"/>
            </a:xfrm>
            <a:prstGeom prst="rect">
              <a:avLst/>
            </a:prstGeom>
            <a:noFill/>
          </p:spPr>
          <p:txBody>
            <a:bodyPr wrap="square" rtlCol="0">
              <a:spAutoFit/>
            </a:bodyPr>
            <a:lstStyle/>
            <a:p>
              <a:r>
                <a:rPr lang="en-US" sz="2700" dirty="0"/>
                <a:t>C-3PO</a:t>
              </a:r>
            </a:p>
          </p:txBody>
        </p:sp>
      </p:grpSp>
      <p:sp>
        <p:nvSpPr>
          <p:cNvPr id="11" name="AutoShape 4"/>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12" name="TextBox 5"/>
          <p:cNvSpPr txBox="1"/>
          <p:nvPr/>
        </p:nvSpPr>
        <p:spPr>
          <a:xfrm>
            <a:off x="392540"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13" name="TextBox 6"/>
          <p:cNvSpPr txBox="1"/>
          <p:nvPr/>
        </p:nvSpPr>
        <p:spPr>
          <a:xfrm>
            <a:off x="9523939" y="9601366"/>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
        <p:nvSpPr>
          <p:cNvPr id="4" name="Rectangle 3"/>
          <p:cNvSpPr/>
          <p:nvPr/>
        </p:nvSpPr>
        <p:spPr>
          <a:xfrm>
            <a:off x="4267200" y="1175468"/>
            <a:ext cx="5256739" cy="69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14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0" y="1369259"/>
            <a:ext cx="12992100" cy="3448050"/>
          </a:xfrm>
          <a:prstGeom prst="rect">
            <a:avLst/>
          </a:prstGeom>
        </p:spPr>
      </p:pic>
      <p:sp>
        <p:nvSpPr>
          <p:cNvPr id="2" name="AutoShape 2"/>
          <p:cNvSpPr/>
          <p:nvPr/>
        </p:nvSpPr>
        <p:spPr>
          <a:xfrm flipV="1">
            <a:off x="-433" y="9234542"/>
            <a:ext cx="18288000" cy="47516"/>
          </a:xfrm>
          <a:prstGeom prst="line">
            <a:avLst/>
          </a:prstGeom>
          <a:ln w="333375" cap="flat">
            <a:solidFill>
              <a:srgbClr val="004AAD"/>
            </a:solidFill>
            <a:prstDash val="solid"/>
            <a:headEnd type="none" w="sm" len="sm"/>
            <a:tailEnd type="none" w="sm" len="sm"/>
          </a:ln>
        </p:spPr>
      </p:sp>
      <p:sp>
        <p:nvSpPr>
          <p:cNvPr id="13" name="TextBox 13"/>
          <p:cNvSpPr txBox="1"/>
          <p:nvPr/>
        </p:nvSpPr>
        <p:spPr>
          <a:xfrm>
            <a:off x="108270" y="9601366"/>
            <a:ext cx="8394908" cy="431799"/>
          </a:xfrm>
          <a:prstGeom prst="rect">
            <a:avLst/>
          </a:prstGeom>
        </p:spPr>
        <p:txBody>
          <a:bodyPr lIns="0" tIns="0" rIns="0" bIns="0" rtlCol="0" anchor="t">
            <a:spAutoFit/>
          </a:bodyPr>
          <a:lstStyle/>
          <a:p>
            <a:pPr>
              <a:lnSpc>
                <a:spcPts val="3500"/>
              </a:lnSpc>
            </a:pPr>
            <a:r>
              <a:rPr lang="en-US" sz="2500">
                <a:solidFill>
                  <a:srgbClr val="000000"/>
                </a:solidFill>
                <a:latin typeface="Canva Sans"/>
              </a:rPr>
              <a:t>CHED - LAKAS Capacity Building</a:t>
            </a:r>
          </a:p>
        </p:txBody>
      </p:sp>
      <p:sp>
        <p:nvSpPr>
          <p:cNvPr id="14" name="TextBox 14"/>
          <p:cNvSpPr txBox="1"/>
          <p:nvPr/>
        </p:nvSpPr>
        <p:spPr>
          <a:xfrm>
            <a:off x="9565189" y="9576131"/>
            <a:ext cx="8394908" cy="431799"/>
          </a:xfrm>
          <a:prstGeom prst="rect">
            <a:avLst/>
          </a:prstGeom>
        </p:spPr>
        <p:txBody>
          <a:bodyPr lIns="0" tIns="0" rIns="0" bIns="0" rtlCol="0" anchor="t">
            <a:spAutoFit/>
          </a:bodyPr>
          <a:lstStyle/>
          <a:p>
            <a:pPr algn="r">
              <a:lnSpc>
                <a:spcPts val="3500"/>
              </a:lnSpc>
            </a:pPr>
            <a:r>
              <a:rPr lang="en-US" sz="2500">
                <a:solidFill>
                  <a:srgbClr val="000000"/>
                </a:solidFill>
                <a:latin typeface="Canva Sans"/>
              </a:rPr>
              <a:t>August 14-16, 2023</a:t>
            </a:r>
          </a:p>
        </p:txBody>
      </p:sp>
      <p:sp>
        <p:nvSpPr>
          <p:cNvPr id="15" name="TextBox 15"/>
          <p:cNvSpPr txBox="1"/>
          <p:nvPr/>
        </p:nvSpPr>
        <p:spPr>
          <a:xfrm>
            <a:off x="143439" y="4762500"/>
            <a:ext cx="8510089" cy="4039567"/>
          </a:xfrm>
          <a:prstGeom prst="rect">
            <a:avLst/>
          </a:prstGeom>
        </p:spPr>
        <p:txBody>
          <a:bodyPr lIns="0" tIns="0" rIns="0" bIns="0" rtlCol="0" anchor="t">
            <a:spAutoFit/>
          </a:bodyPr>
          <a:lstStyle/>
          <a:p>
            <a:pPr marL="539754" lvl="1" indent="-269877">
              <a:lnSpc>
                <a:spcPts val="3500"/>
              </a:lnSpc>
              <a:buFont typeface="Arial"/>
              <a:buChar char="•"/>
            </a:pPr>
            <a:r>
              <a:rPr lang="en-US" sz="2500" dirty="0" smtClean="0">
                <a:solidFill>
                  <a:srgbClr val="000000"/>
                </a:solidFill>
                <a:latin typeface="Canva Sans"/>
              </a:rPr>
              <a:t>AI </a:t>
            </a:r>
            <a:r>
              <a:rPr lang="en-US" sz="2500" dirty="0">
                <a:solidFill>
                  <a:srgbClr val="000000"/>
                </a:solidFill>
                <a:latin typeface="Canva Sans"/>
              </a:rPr>
              <a:t>systems that are </a:t>
            </a:r>
            <a:r>
              <a:rPr lang="en-US" sz="2500" dirty="0">
                <a:solidFill>
                  <a:srgbClr val="004AAD"/>
                </a:solidFill>
                <a:latin typeface="Canva Sans Bold"/>
              </a:rPr>
              <a:t>designed and trained for a specific </a:t>
            </a:r>
            <a:r>
              <a:rPr lang="en-US" sz="2500" dirty="0" smtClean="0">
                <a:solidFill>
                  <a:srgbClr val="004AAD"/>
                </a:solidFill>
                <a:latin typeface="Canva Sans Bold"/>
              </a:rPr>
              <a:t>purpose or task</a:t>
            </a:r>
            <a:r>
              <a:rPr lang="en-US" sz="2500" dirty="0" smtClean="0">
                <a:solidFill>
                  <a:srgbClr val="004AAD"/>
                </a:solidFill>
                <a:latin typeface="Canva Sans"/>
              </a:rPr>
              <a:t>.</a:t>
            </a:r>
            <a:endParaRPr lang="en-US" sz="2500" dirty="0">
              <a:solidFill>
                <a:srgbClr val="004AAD"/>
              </a:solidFill>
              <a:latin typeface="Canva Sans"/>
            </a:endParaRPr>
          </a:p>
          <a:p>
            <a:pPr marL="539754" lvl="1" indent="-269877">
              <a:lnSpc>
                <a:spcPts val="3500"/>
              </a:lnSpc>
              <a:buFont typeface="Arial"/>
              <a:buChar char="•"/>
            </a:pPr>
            <a:r>
              <a:rPr lang="en-US" sz="2500" dirty="0">
                <a:solidFill>
                  <a:srgbClr val="000000"/>
                </a:solidFill>
                <a:latin typeface="Canva Sans"/>
              </a:rPr>
              <a:t>These AI systems excel in performing predefined tasks, such as language translation, image recognition, or playing chess.</a:t>
            </a:r>
          </a:p>
          <a:p>
            <a:pPr marL="539754" lvl="1" indent="-269877">
              <a:lnSpc>
                <a:spcPts val="3500"/>
              </a:lnSpc>
              <a:buFont typeface="Arial"/>
              <a:buChar char="•"/>
            </a:pPr>
            <a:r>
              <a:rPr lang="en-US" sz="2500" dirty="0">
                <a:solidFill>
                  <a:srgbClr val="000000"/>
                </a:solidFill>
                <a:latin typeface="Canva Sans"/>
              </a:rPr>
              <a:t>Voice assistants like Siri and Alexa which respond to voice commands and perform specific tasks, </a:t>
            </a:r>
            <a:r>
              <a:rPr lang="en-US" sz="2500" dirty="0" smtClean="0">
                <a:solidFill>
                  <a:srgbClr val="000000"/>
                </a:solidFill>
                <a:latin typeface="Canva Sans"/>
              </a:rPr>
              <a:t>as well as Generative models like </a:t>
            </a:r>
            <a:r>
              <a:rPr lang="en-US" sz="2500" dirty="0" err="1" smtClean="0">
                <a:solidFill>
                  <a:srgbClr val="000000"/>
                </a:solidFill>
                <a:latin typeface="Canva Sans"/>
              </a:rPr>
              <a:t>ChatGPT</a:t>
            </a:r>
            <a:r>
              <a:rPr lang="en-US" sz="2500" dirty="0" smtClean="0">
                <a:solidFill>
                  <a:srgbClr val="000000"/>
                </a:solidFill>
                <a:latin typeface="Canva Sans"/>
              </a:rPr>
              <a:t> are examples of Narrow AI.</a:t>
            </a:r>
            <a:endParaRPr lang="en-US" sz="2500" dirty="0">
              <a:solidFill>
                <a:srgbClr val="000000"/>
              </a:solidFill>
              <a:latin typeface="Canva Sans"/>
            </a:endParaRPr>
          </a:p>
        </p:txBody>
      </p:sp>
      <p:sp>
        <p:nvSpPr>
          <p:cNvPr id="16" name="TextBox 16"/>
          <p:cNvSpPr txBox="1"/>
          <p:nvPr/>
        </p:nvSpPr>
        <p:spPr>
          <a:xfrm>
            <a:off x="9300438" y="4762500"/>
            <a:ext cx="7794173" cy="3180358"/>
          </a:xfrm>
          <a:prstGeom prst="rect">
            <a:avLst/>
          </a:prstGeom>
        </p:spPr>
        <p:txBody>
          <a:bodyPr lIns="0" tIns="0" rIns="0" bIns="0" rtlCol="0" anchor="t">
            <a:spAutoFit/>
          </a:bodyPr>
          <a:lstStyle/>
          <a:p>
            <a:pPr marL="473307" lvl="1" indent="-236653">
              <a:lnSpc>
                <a:spcPts val="3069"/>
              </a:lnSpc>
              <a:buFont typeface="Arial"/>
              <a:buChar char="•"/>
            </a:pPr>
            <a:r>
              <a:rPr lang="en-US" sz="2192" dirty="0">
                <a:solidFill>
                  <a:srgbClr val="000000"/>
                </a:solidFill>
                <a:latin typeface="Canva Sans"/>
              </a:rPr>
              <a:t>is a hypothetical type of AI that possesses </a:t>
            </a:r>
            <a:r>
              <a:rPr lang="en-US" sz="2192" dirty="0">
                <a:solidFill>
                  <a:srgbClr val="000000"/>
                </a:solidFill>
                <a:latin typeface="Canva Sans Bold"/>
              </a:rPr>
              <a:t>human-like cognitive abilities</a:t>
            </a:r>
            <a:r>
              <a:rPr lang="en-US" sz="2192" dirty="0">
                <a:solidFill>
                  <a:srgbClr val="000000"/>
                </a:solidFill>
                <a:latin typeface="Canva Sans"/>
              </a:rPr>
              <a:t> and can </a:t>
            </a:r>
            <a:r>
              <a:rPr lang="en-US" sz="2192" dirty="0">
                <a:solidFill>
                  <a:srgbClr val="004AAD"/>
                </a:solidFill>
                <a:latin typeface="Canva Sans Bold"/>
              </a:rPr>
              <a:t>understand, learn, and perform any intellectual task that a human being can</a:t>
            </a:r>
            <a:r>
              <a:rPr lang="en-US" sz="2192" dirty="0">
                <a:solidFill>
                  <a:srgbClr val="000000"/>
                </a:solidFill>
                <a:latin typeface="Canva Sans"/>
              </a:rPr>
              <a:t>.</a:t>
            </a:r>
          </a:p>
          <a:p>
            <a:pPr marL="473307" lvl="1" indent="-236653">
              <a:lnSpc>
                <a:spcPts val="3069"/>
              </a:lnSpc>
              <a:buFont typeface="Arial"/>
              <a:buChar char="•"/>
            </a:pPr>
            <a:r>
              <a:rPr lang="en-US" sz="2192" dirty="0">
                <a:solidFill>
                  <a:srgbClr val="000000"/>
                </a:solidFill>
                <a:latin typeface="Canva Sans"/>
              </a:rPr>
              <a:t>Artificial General Intelligence (AGI</a:t>
            </a:r>
            <a:r>
              <a:rPr lang="en-US" sz="2192" dirty="0" smtClean="0">
                <a:solidFill>
                  <a:srgbClr val="000000"/>
                </a:solidFill>
                <a:latin typeface="Canva Sans"/>
              </a:rPr>
              <a:t>) </a:t>
            </a:r>
            <a:r>
              <a:rPr lang="en-US" sz="2192" dirty="0">
                <a:solidFill>
                  <a:srgbClr val="000000"/>
                </a:solidFill>
                <a:latin typeface="Canva Sans"/>
              </a:rPr>
              <a:t>would </a:t>
            </a:r>
            <a:r>
              <a:rPr lang="en-US" sz="2192" dirty="0" smtClean="0">
                <a:solidFill>
                  <a:srgbClr val="000000"/>
                </a:solidFill>
                <a:latin typeface="Canva Sans"/>
              </a:rPr>
              <a:t>be able to </a:t>
            </a:r>
            <a:r>
              <a:rPr lang="en-US" sz="2192" dirty="0">
                <a:solidFill>
                  <a:srgbClr val="000000"/>
                </a:solidFill>
                <a:latin typeface="Canva Sans"/>
              </a:rPr>
              <a:t>understand and learn across a wide range of tasks and </a:t>
            </a:r>
            <a:r>
              <a:rPr lang="en-US" sz="2192" dirty="0" smtClean="0">
                <a:solidFill>
                  <a:srgbClr val="000000"/>
                </a:solidFill>
                <a:latin typeface="Canva Sans"/>
              </a:rPr>
              <a:t>domains. </a:t>
            </a:r>
          </a:p>
          <a:p>
            <a:pPr marL="473307" lvl="1" indent="-236653">
              <a:lnSpc>
                <a:spcPts val="3069"/>
              </a:lnSpc>
              <a:buFont typeface="Arial"/>
              <a:buChar char="•"/>
            </a:pPr>
            <a:r>
              <a:rPr lang="en-US" sz="2192" dirty="0" smtClean="0">
                <a:solidFill>
                  <a:srgbClr val="000000"/>
                </a:solidFill>
                <a:latin typeface="Canva Sans"/>
              </a:rPr>
              <a:t>It </a:t>
            </a:r>
            <a:r>
              <a:rPr lang="en-US" sz="2192" dirty="0">
                <a:solidFill>
                  <a:srgbClr val="000000"/>
                </a:solidFill>
                <a:latin typeface="Canva Sans"/>
              </a:rPr>
              <a:t>would </a:t>
            </a:r>
            <a:r>
              <a:rPr lang="en-US" sz="2192" dirty="0" smtClean="0">
                <a:solidFill>
                  <a:srgbClr val="000000"/>
                </a:solidFill>
                <a:latin typeface="Canva Sans"/>
              </a:rPr>
              <a:t>have </a:t>
            </a:r>
            <a:r>
              <a:rPr lang="en-US" sz="2192" dirty="0">
                <a:solidFill>
                  <a:srgbClr val="000000"/>
                </a:solidFill>
                <a:latin typeface="Canva Sans"/>
              </a:rPr>
              <a:t>the ability to apply knowledge to new situations. As of now, we have not achieved </a:t>
            </a:r>
            <a:r>
              <a:rPr lang="en-US" sz="2192" dirty="0" smtClean="0">
                <a:solidFill>
                  <a:srgbClr val="000000"/>
                </a:solidFill>
                <a:latin typeface="Canva Sans"/>
              </a:rPr>
              <a:t>AGI..</a:t>
            </a:r>
            <a:endParaRPr lang="en-US" sz="2192" dirty="0">
              <a:solidFill>
                <a:srgbClr val="000000"/>
              </a:solidFill>
              <a:latin typeface="Canva Sans"/>
            </a:endParaRPr>
          </a:p>
        </p:txBody>
      </p:sp>
      <p:sp>
        <p:nvSpPr>
          <p:cNvPr id="18" name="TextBox 17"/>
          <p:cNvSpPr txBox="1"/>
          <p:nvPr/>
        </p:nvSpPr>
        <p:spPr>
          <a:xfrm>
            <a:off x="2667000" y="3754087"/>
            <a:ext cx="2819400" cy="523220"/>
          </a:xfrm>
          <a:prstGeom prst="rect">
            <a:avLst/>
          </a:prstGeom>
          <a:noFill/>
        </p:spPr>
        <p:txBody>
          <a:bodyPr wrap="square" rtlCol="0">
            <a:spAutoFit/>
          </a:bodyPr>
          <a:lstStyle/>
          <a:p>
            <a:r>
              <a:rPr lang="en-US" sz="2800" b="1" spc="50" dirty="0" smtClean="0">
                <a:ln w="9525" cmpd="sng">
                  <a:solidFill>
                    <a:schemeClr val="accent1"/>
                  </a:solidFill>
                  <a:prstDash val="solid"/>
                </a:ln>
                <a:solidFill>
                  <a:srgbClr val="70AD47">
                    <a:tint val="1000"/>
                  </a:srgbClr>
                </a:solidFill>
                <a:effectLst>
                  <a:glow rad="38100">
                    <a:schemeClr val="accent1">
                      <a:alpha val="40000"/>
                    </a:schemeClr>
                  </a:glow>
                </a:effectLst>
              </a:rPr>
              <a:t>Narrow Weak) AI</a:t>
            </a: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9" name="TextBox 18"/>
          <p:cNvSpPr txBox="1"/>
          <p:nvPr/>
        </p:nvSpPr>
        <p:spPr>
          <a:xfrm>
            <a:off x="11904500" y="3754087"/>
            <a:ext cx="3150767" cy="523220"/>
          </a:xfrm>
          <a:prstGeom prst="rect">
            <a:avLst/>
          </a:prstGeom>
          <a:noFill/>
        </p:spPr>
        <p:txBody>
          <a:bodyPr wrap="square" rtlCol="0">
            <a:spAutoFit/>
          </a:bodyPr>
          <a:lstStyle/>
          <a:p>
            <a:r>
              <a:rPr lang="en-US" sz="2800" b="1" spc="50" dirty="0" smtClean="0">
                <a:ln w="9525" cmpd="sng">
                  <a:solidFill>
                    <a:schemeClr val="accent1"/>
                  </a:solidFill>
                  <a:prstDash val="solid"/>
                </a:ln>
                <a:solidFill>
                  <a:srgbClr val="70AD47">
                    <a:tint val="1000"/>
                  </a:srgbClr>
                </a:solidFill>
                <a:effectLst>
                  <a:glow rad="38100">
                    <a:schemeClr val="accent1">
                      <a:alpha val="40000"/>
                    </a:schemeClr>
                  </a:glow>
                </a:effectLst>
              </a:rPr>
              <a:t>General (Strong) AI</a:t>
            </a: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 name="Freeform 3"/>
          <p:cNvSpPr/>
          <p:nvPr/>
        </p:nvSpPr>
        <p:spPr>
          <a:xfrm>
            <a:off x="11606189" y="190500"/>
            <a:ext cx="6377011" cy="1178759"/>
          </a:xfrm>
          <a:custGeom>
            <a:avLst/>
            <a:gdLst/>
            <a:ahLst/>
            <a:cxnLst/>
            <a:rect l="l" t="t" r="r" b="b"/>
            <a:pathLst>
              <a:path w="6377011" h="1178759">
                <a:moveTo>
                  <a:pt x="0" y="0"/>
                </a:moveTo>
                <a:lnTo>
                  <a:pt x="6377011" y="0"/>
                </a:lnTo>
                <a:lnTo>
                  <a:pt x="6377011" y="1178759"/>
                </a:lnTo>
                <a:lnTo>
                  <a:pt x="0" y="1178759"/>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1.5|77.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3268</TotalTime>
  <Words>6013</Words>
  <Application>Microsoft Office PowerPoint</Application>
  <PresentationFormat>Custom</PresentationFormat>
  <Paragraphs>588</Paragraphs>
  <Slides>71</Slides>
  <Notes>20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2" baseType="lpstr">
      <vt:lpstr>Calibri</vt:lpstr>
      <vt:lpstr>Canva Sans Italics</vt:lpstr>
      <vt:lpstr>Arial Unicode MS</vt:lpstr>
      <vt:lpstr>Canva Sans Bold</vt:lpstr>
      <vt:lpstr>Times New Roman</vt:lpstr>
      <vt:lpstr>Canva Sans</vt:lpstr>
      <vt:lpstr>Arial</vt:lpstr>
      <vt:lpstr>Franklin Gothic Medium Cond</vt:lpstr>
      <vt:lpstr>Symbol</vt:lpstr>
      <vt:lpstr>Office Theme</vt:lpstr>
      <vt:lpstr>Chart</vt:lpstr>
      <vt:lpstr>PowerPoint Presentation</vt:lpstr>
      <vt:lpstr>PowerPoint Presentation</vt:lpstr>
      <vt:lpstr>PowerPoint Presentation</vt:lpstr>
      <vt:lpstr>PowerPoint Presentation</vt:lpstr>
      <vt:lpstr>PowerPoint Presentation</vt:lpstr>
      <vt:lpstr>PowerPoint Presentation</vt:lpstr>
      <vt:lpstr>What is A.I. (Artificial Intelligence)?</vt:lpstr>
      <vt:lpstr>History of A.I. and Timeline of Technology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COMPANIES with NLP INITIATIVES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NLP Important for Filipino Students?</vt:lpstr>
      <vt:lpstr>NLP Awareness in the Philippines</vt:lpstr>
      <vt:lpstr>PowerPoint Presentation</vt:lpstr>
      <vt:lpstr>PowerPoint Presentation</vt:lpstr>
      <vt:lpstr>PowerPoint Presentation</vt:lpstr>
      <vt:lpstr>PowerPoint Presentation</vt:lpstr>
      <vt:lpstr>Status of NLP Research</vt:lpstr>
      <vt:lpstr>Status of NLP Research</vt:lpstr>
      <vt:lpstr>Status of NLP Research – NLP Labs and Point Person</vt:lpstr>
      <vt:lpstr>Issues and Views</vt:lpstr>
      <vt:lpstr>Summary of findings of (Roxas et al, 2021)</vt:lpstr>
      <vt:lpstr>Summary of findings of (Roxas et al,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Bag-of-Words (BoW) </vt:lpstr>
      <vt:lpstr>BoW Implementation</vt:lpstr>
      <vt:lpstr>TF-IDF representation</vt:lpstr>
      <vt:lpstr>Example TF-IDF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AI-NLP Capacity Building</dc:title>
  <dc:creator>Jundy</dc:creator>
  <cp:lastModifiedBy>JundyRaga</cp:lastModifiedBy>
  <cp:revision>154</cp:revision>
  <dcterms:created xsi:type="dcterms:W3CDTF">2006-08-16T00:00:00Z</dcterms:created>
  <dcterms:modified xsi:type="dcterms:W3CDTF">2023-08-13T17:02:35Z</dcterms:modified>
  <dc:identifier>DAFq1AbXgCQ</dc:identifier>
</cp:coreProperties>
</file>